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heme/theme3.xml" ContentType="application/vnd.openxmlformats-officedocument.them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1"/>
  </p:notesMasterIdLst>
  <p:sldIdLst>
    <p:sldId id="257" r:id="rId3"/>
    <p:sldId id="260" r:id="rId4"/>
    <p:sldId id="280" r:id="rId5"/>
    <p:sldId id="281" r:id="rId6"/>
    <p:sldId id="282" r:id="rId7"/>
    <p:sldId id="283" r:id="rId8"/>
    <p:sldId id="284" r:id="rId9"/>
    <p:sldId id="286" r:id="rId10"/>
    <p:sldId id="287" r:id="rId11"/>
    <p:sldId id="291" r:id="rId12"/>
    <p:sldId id="288" r:id="rId13"/>
    <p:sldId id="289" r:id="rId14"/>
    <p:sldId id="293" r:id="rId15"/>
    <p:sldId id="294" r:id="rId16"/>
    <p:sldId id="295" r:id="rId17"/>
    <p:sldId id="296" r:id="rId18"/>
    <p:sldId id="297" r:id="rId19"/>
    <p:sldId id="279"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29" d="100"/>
          <a:sy n="129" d="100"/>
        </p:scale>
        <p:origin x="139" y="230"/>
      </p:cViewPr>
      <p:guideLst>
        <p:guide orient="horz" pos="214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image" Target="../media/image1.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slideMaster" Target="../slideMasters/slideMaster2.xml"/><Relationship Id="rId10" Type="http://schemas.openxmlformats.org/officeDocument/2006/relationships/tags" Target="../tags/tag82.xml"/><Relationship Id="rId19" Type="http://schemas.openxmlformats.org/officeDocument/2006/relationships/tags" Target="../tags/tag91.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Master" Target="../slideMasters/slideMaster2.xml"/><Relationship Id="rId5" Type="http://schemas.openxmlformats.org/officeDocument/2006/relationships/tags" Target="../tags/tag104.xml"/><Relationship Id="rId4" Type="http://schemas.openxmlformats.org/officeDocument/2006/relationships/tags" Target="../tags/tag10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2" Type="http://schemas.openxmlformats.org/officeDocument/2006/relationships/tags" Target="../tags/tag106.xml"/><Relationship Id="rId16" Type="http://schemas.openxmlformats.org/officeDocument/2006/relationships/image" Target="../media/image3.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slideMaster" Target="../slideMasters/slideMaster2.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tags" Target="../tags/tag136.xml"/><Relationship Id="rId3" Type="http://schemas.openxmlformats.org/officeDocument/2006/relationships/tags" Target="../tags/tag121.xml"/><Relationship Id="rId21" Type="http://schemas.openxmlformats.org/officeDocument/2006/relationships/slideMaster" Target="../slideMasters/slideMaster2.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19" Type="http://schemas.openxmlformats.org/officeDocument/2006/relationships/tags" Target="../tags/tag137.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slideMaster" Target="../slideMasters/slideMaster2.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slideMaster" Target="../slideMasters/slideMaster2.xml"/><Relationship Id="rId4" Type="http://schemas.openxmlformats.org/officeDocument/2006/relationships/tags" Target="../tags/tag156.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slideMaster" Target="../slideMasters/slideMaster2.xml"/><Relationship Id="rId4" Type="http://schemas.openxmlformats.org/officeDocument/2006/relationships/tags" Target="../tags/tag16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Master" Target="../slideMasters/slideMaster2.xml"/><Relationship Id="rId5" Type="http://schemas.openxmlformats.org/officeDocument/2006/relationships/tags" Target="../tags/tag168.xml"/><Relationship Id="rId4" Type="http://schemas.openxmlformats.org/officeDocument/2006/relationships/tags" Target="../tags/tag167.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tags" Target="../tags/tag186.xml"/><Relationship Id="rId26" Type="http://schemas.openxmlformats.org/officeDocument/2006/relationships/tags" Target="../tags/tag194.xml"/><Relationship Id="rId3" Type="http://schemas.openxmlformats.org/officeDocument/2006/relationships/tags" Target="../tags/tag171.xml"/><Relationship Id="rId21" Type="http://schemas.openxmlformats.org/officeDocument/2006/relationships/tags" Target="../tags/tag189.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tags" Target="../tags/tag193.xml"/><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29" Type="http://schemas.openxmlformats.org/officeDocument/2006/relationships/image" Target="../media/image1.png"/><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tags" Target="../tags/tag192.xml"/><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tags" Target="../tags/tag191.xml"/><Relationship Id="rId28" Type="http://schemas.openxmlformats.org/officeDocument/2006/relationships/slideMaster" Target="../slideMasters/slideMaster2.xml"/><Relationship Id="rId10" Type="http://schemas.openxmlformats.org/officeDocument/2006/relationships/tags" Target="../tags/tag178.xml"/><Relationship Id="rId19" Type="http://schemas.openxmlformats.org/officeDocument/2006/relationships/tags" Target="../tags/tag187.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 Id="rId27" Type="http://schemas.openxmlformats.org/officeDocument/2006/relationships/tags" Target="../tags/tag195.xml"/><Relationship Id="rId30"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723" name="任意多边形: 形状 1722"/>
          <p:cNvSpPr/>
          <p:nvPr userDrawn="1">
            <p:custDataLst>
              <p:tags r:id="rId1"/>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701" name="Rectangle 42619-312&amp;20155"/>
          <p:cNvSpPr/>
          <p:nvPr userDrawn="1">
            <p:custDataLst>
              <p:tags r:id="rId2"/>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13" name="Rectangle 42620-312&amp;20173"/>
          <p:cNvSpPr/>
          <p:nvPr userDrawn="1">
            <p:custDataLst>
              <p:tags r:id="rId3"/>
            </p:custDataLst>
          </p:nvPr>
        </p:nvSpPr>
        <p:spPr>
          <a:xfrm rot="10800000">
            <a:off x="6096000" y="1562100"/>
            <a:ext cx="6096000" cy="5295900"/>
          </a:xfrm>
          <a:prstGeom prst="rect">
            <a:avLst/>
          </a:prstGeom>
          <a:gradFill flip="none" rotWithShape="1">
            <a:gsLst>
              <a:gs pos="0">
                <a:schemeClr val="accent1">
                  <a:alpha val="10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11"/>
            <p:custDataLst>
              <p:tags r:id="rId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pic>
        <p:nvPicPr>
          <p:cNvPr id="12" name="图片 11"/>
          <p:cNvPicPr>
            <a:picLocks noChangeAspect="1"/>
          </p:cNvPicPr>
          <p:nvPr userDrawn="1">
            <p:custDataLst>
              <p:tags r:id="rId7"/>
            </p:custDataLst>
          </p:nvPr>
        </p:nvPicPr>
        <p:blipFill>
          <a:blip r:embed="rId2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76393" y="870398"/>
            <a:ext cx="10162913" cy="4298053"/>
          </a:xfrm>
          <a:prstGeom prst="rect">
            <a:avLst/>
          </a:prstGeom>
        </p:spPr>
      </p:pic>
      <p:sp>
        <p:nvSpPr>
          <p:cNvPr id="1702" name="Union_#color_$accent1_3_$accent1_3-304&amp;12546"/>
          <p:cNvSpPr/>
          <p:nvPr userDrawn="1">
            <p:custDataLst>
              <p:tags r:id="rId8"/>
            </p:custDataLst>
          </p:nvPr>
        </p:nvSpPr>
        <p:spPr>
          <a:xfrm>
            <a:off x="8153400" y="609600"/>
            <a:ext cx="2463800" cy="101600"/>
          </a:xfrm>
          <a:custGeom>
            <a:avLst/>
            <a:gdLst/>
            <a:ahLst/>
            <a:cxnLst/>
            <a:rect l="l" t="t" r="r" b="b"/>
            <a:pathLst>
              <a:path w="2463800" h="101600">
                <a:moveTo>
                  <a:pt x="94804" y="76200"/>
                </a:moveTo>
                <a:cubicBezTo>
                  <a:pt x="86021" y="91384"/>
                  <a:pt x="69603" y="101600"/>
                  <a:pt x="50800" y="101600"/>
                </a:cubicBezTo>
                <a:cubicBezTo>
                  <a:pt x="22744" y="101600"/>
                  <a:pt x="0" y="78856"/>
                  <a:pt x="0" y="50800"/>
                </a:cubicBezTo>
                <a:cubicBezTo>
                  <a:pt x="0" y="22744"/>
                  <a:pt x="22744" y="0"/>
                  <a:pt x="50800" y="0"/>
                </a:cubicBezTo>
                <a:cubicBezTo>
                  <a:pt x="74471" y="0"/>
                  <a:pt x="94360" y="16190"/>
                  <a:pt x="99999"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3" name="Ellipse 1445_#color-304&amp;7418"/>
          <p:cNvSpPr/>
          <p:nvPr userDrawn="1">
            <p:custDataLst>
              <p:tags r:id="rId9"/>
            </p:custDataLst>
          </p:nvPr>
        </p:nvSpPr>
        <p:spPr>
          <a:xfrm>
            <a:off x="8080248" y="536448"/>
            <a:ext cx="246888" cy="246888"/>
          </a:xfrm>
          <a:prstGeom prst="ellipse">
            <a:avLst/>
          </a:prstGeom>
          <a:solidFill>
            <a:schemeClr val="accent1">
              <a:lumMod val="60000"/>
              <a:lumOff val="40000"/>
              <a:alpha val="21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4" name="Union_#color_$accent1_3_$accent1_3-304&amp;12547"/>
          <p:cNvSpPr/>
          <p:nvPr userDrawn="1">
            <p:custDataLst>
              <p:tags r:id="rId10"/>
            </p:custDataLst>
          </p:nvPr>
        </p:nvSpPr>
        <p:spPr>
          <a:xfrm>
            <a:off x="1701800" y="889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5" name="Ellipse 1445_#color-304&amp;7418"/>
          <p:cNvSpPr/>
          <p:nvPr userDrawn="1">
            <p:custDataLst>
              <p:tags r:id="rId11"/>
            </p:custDataLst>
          </p:nvPr>
        </p:nvSpPr>
        <p:spPr>
          <a:xfrm>
            <a:off x="1621155" y="810006"/>
            <a:ext cx="246888" cy="246888"/>
          </a:xfrm>
          <a:prstGeom prst="ellipse">
            <a:avLst/>
          </a:prstGeom>
          <a:solidFill>
            <a:schemeClr val="accent1">
              <a:lumMod val="60000"/>
              <a:lumOff val="40000"/>
              <a:alpha val="36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6" name="Union_#color_$accent1_3_$accent1_3-304&amp;12542"/>
          <p:cNvSpPr/>
          <p:nvPr userDrawn="1">
            <p:custDataLst>
              <p:tags r:id="rId12"/>
            </p:custDataLst>
          </p:nvPr>
        </p:nvSpPr>
        <p:spPr>
          <a:xfrm>
            <a:off x="8534400" y="5867400"/>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7" name="Ellipse 1445_#color-304&amp;7418"/>
          <p:cNvSpPr/>
          <p:nvPr userDrawn="1">
            <p:custDataLst>
              <p:tags r:id="rId13"/>
            </p:custDataLst>
          </p:nvPr>
        </p:nvSpPr>
        <p:spPr>
          <a:xfrm>
            <a:off x="8449247" y="5775387"/>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8" name="Union_#color_$accent1_3_$accent1_3-304&amp;12542"/>
          <p:cNvSpPr/>
          <p:nvPr userDrawn="1">
            <p:custDataLst>
              <p:tags r:id="rId14"/>
            </p:custDataLst>
          </p:nvPr>
        </p:nvSpPr>
        <p:spPr>
          <a:xfrm>
            <a:off x="8534400" y="5852886"/>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9" name="Ellipse 1445_#color-304&amp;7418"/>
          <p:cNvSpPr/>
          <p:nvPr userDrawn="1">
            <p:custDataLst>
              <p:tags r:id="rId15"/>
            </p:custDataLst>
          </p:nvPr>
        </p:nvSpPr>
        <p:spPr>
          <a:xfrm>
            <a:off x="8449247" y="5760873"/>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0" name="Union_#color_$accent1_3_$accent1_3-314&amp;22861"/>
          <p:cNvSpPr/>
          <p:nvPr userDrawn="1">
            <p:custDataLst>
              <p:tags r:id="rId16"/>
            </p:custDataLst>
          </p:nvPr>
        </p:nvSpPr>
        <p:spPr>
          <a:xfrm>
            <a:off x="11163300" y="3365500"/>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1" name="Ellipse 1445_#color-304&amp;7418"/>
          <p:cNvSpPr/>
          <p:nvPr userDrawn="1">
            <p:custDataLst>
              <p:tags r:id="rId17"/>
            </p:custDataLst>
          </p:nvPr>
        </p:nvSpPr>
        <p:spPr>
          <a:xfrm>
            <a:off x="11073720" y="3271384"/>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2" name="Ellipse 1445_#color-304&amp;7428"/>
          <p:cNvSpPr/>
          <p:nvPr userDrawn="1">
            <p:custDataLst>
              <p:tags r:id="rId18"/>
            </p:custDataLst>
          </p:nvPr>
        </p:nvSpPr>
        <p:spPr>
          <a:xfrm>
            <a:off x="11163300" y="3365500"/>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3" name="Union_#color_$accent1_3_$accent1_3-314&amp;22861"/>
          <p:cNvSpPr/>
          <p:nvPr userDrawn="1">
            <p:custDataLst>
              <p:tags r:id="rId19"/>
            </p:custDataLst>
          </p:nvPr>
        </p:nvSpPr>
        <p:spPr>
          <a:xfrm>
            <a:off x="11163300" y="3350986"/>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4" name="Ellipse 1445_#color-304&amp;7418"/>
          <p:cNvSpPr/>
          <p:nvPr userDrawn="1">
            <p:custDataLst>
              <p:tags r:id="rId20"/>
            </p:custDataLst>
          </p:nvPr>
        </p:nvSpPr>
        <p:spPr>
          <a:xfrm>
            <a:off x="11073720" y="3256870"/>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5" name="Ellipse 1445_#color-304&amp;7428"/>
          <p:cNvSpPr/>
          <p:nvPr userDrawn="1">
            <p:custDataLst>
              <p:tags r:id="rId21"/>
            </p:custDataLst>
          </p:nvPr>
        </p:nvSpPr>
        <p:spPr>
          <a:xfrm>
            <a:off x="11163300" y="3350986"/>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6" name="Union_#color_$accent1_3_$accent1_3-308&amp;12549"/>
          <p:cNvSpPr/>
          <p:nvPr userDrawn="1">
            <p:custDataLst>
              <p:tags r:id="rId22"/>
            </p:custDataLst>
          </p:nvPr>
        </p:nvSpPr>
        <p:spPr>
          <a:xfrm>
            <a:off x="6515100" y="4127500"/>
            <a:ext cx="1422406" cy="58656"/>
          </a:xfrm>
          <a:custGeom>
            <a:avLst/>
            <a:gdLst/>
            <a:ahLst/>
            <a:cxnLst/>
            <a:rect l="l" t="t" r="r" b="b"/>
            <a:pathLst>
              <a:path w="1422406" h="58656">
                <a:moveTo>
                  <a:pt x="54729" y="43998"/>
                </a:moveTo>
                <a:cubicBezTo>
                  <a:pt x="49657" y="52760"/>
                  <a:pt x="40181" y="58656"/>
                  <a:pt x="29328" y="58656"/>
                </a:cubicBezTo>
                <a:cubicBezTo>
                  <a:pt x="13131" y="58656"/>
                  <a:pt x="0" y="45525"/>
                  <a:pt x="0" y="29328"/>
                </a:cubicBezTo>
                <a:cubicBezTo>
                  <a:pt x="0" y="13131"/>
                  <a:pt x="13131" y="0"/>
                  <a:pt x="29328" y="0"/>
                </a:cubicBezTo>
                <a:cubicBezTo>
                  <a:pt x="42995" y="0"/>
                  <a:pt x="54480" y="9349"/>
                  <a:pt x="57733" y="22002"/>
                </a:cubicBezTo>
                <a:lnTo>
                  <a:pt x="1422400" y="22002"/>
                </a:lnTo>
                <a:lnTo>
                  <a:pt x="1422400" y="43998"/>
                </a:lnTo>
                <a:lnTo>
                  <a:pt x="54729"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7" name="Union_#color_$accent1_3_$accent1_3-304&amp;12540"/>
          <p:cNvSpPr/>
          <p:nvPr userDrawn="1">
            <p:custDataLst>
              <p:tags r:id="rId23"/>
            </p:custDataLst>
          </p:nvPr>
        </p:nvSpPr>
        <p:spPr>
          <a:xfrm>
            <a:off x="2311400" y="59563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8" name="Ellipse 1445_#color-304&amp;7418"/>
          <p:cNvSpPr/>
          <p:nvPr userDrawn="1">
            <p:custDataLst>
              <p:tags r:id="rId24"/>
            </p:custDataLst>
          </p:nvPr>
        </p:nvSpPr>
        <p:spPr>
          <a:xfrm>
            <a:off x="2223581" y="5878447"/>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21" name="署名占位符 10"/>
          <p:cNvSpPr>
            <a:spLocks noGrp="1"/>
          </p:cNvSpPr>
          <p:nvPr>
            <p:ph type="body" sz="quarter" idx="18" hasCustomPrompt="1"/>
            <p:custDataLst>
              <p:tags r:id="rId25"/>
            </p:custDataLst>
          </p:nvPr>
        </p:nvSpPr>
        <p:spPr>
          <a:xfrm>
            <a:off x="838200" y="5022850"/>
            <a:ext cx="2298700" cy="527050"/>
          </a:xfrm>
          <a:prstGeom prst="snip1Rect">
            <a:avLst>
              <a:gd name="adj" fmla="val 22337"/>
            </a:avLst>
          </a:prstGeom>
          <a:ln w="19050">
            <a:solidFill>
              <a:schemeClr val="accent1">
                <a:lumMod val="40000"/>
                <a:lumOff val="60000"/>
              </a:schemeClr>
            </a:solidFill>
          </a:ln>
          <a:effectLst>
            <a:glow rad="76200">
              <a:schemeClr val="accent1">
                <a:alpha val="12000"/>
              </a:schemeClr>
            </a:glow>
          </a:effectLst>
        </p:spPr>
        <p:txBody>
          <a:bodyPr wrap="square" anchor="ctr">
            <a:normAutofit/>
          </a:bodyPr>
          <a:lstStyle>
            <a:lvl1pPr marL="0" indent="0" algn="ctr">
              <a:lnSpc>
                <a:spcPct val="100000"/>
              </a:lnSpc>
              <a:buNone/>
              <a:defRPr sz="1800"/>
            </a:lvl1pPr>
          </a:lstStyle>
          <a:p>
            <a:pPr lvl="0"/>
            <a:r>
              <a:rPr lang="zh-CN" altLang="en-US" dirty="0"/>
              <a:t>署名</a:t>
            </a:r>
          </a:p>
        </p:txBody>
      </p:sp>
      <p:pic>
        <p:nvPicPr>
          <p:cNvPr id="1724" name="图片 1723"/>
          <p:cNvPicPr>
            <a:picLocks noChangeAspect="1"/>
          </p:cNvPicPr>
          <p:nvPr userDrawn="1">
            <p:custDataLst>
              <p:tags r:id="rId26"/>
            </p:custDataLst>
          </p:nvPr>
        </p:nvPicPr>
        <p:blipFill>
          <a:blip r:embed="rId3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45879" y="1848973"/>
            <a:ext cx="4151736" cy="4298053"/>
          </a:xfrm>
          <a:prstGeom prst="rect">
            <a:avLst/>
          </a:prstGeom>
        </p:spPr>
      </p:pic>
      <p:sp>
        <p:nvSpPr>
          <p:cNvPr id="2" name="标题 1"/>
          <p:cNvSpPr>
            <a:spLocks noGrp="1"/>
          </p:cNvSpPr>
          <p:nvPr>
            <p:ph type="ctrTitle"/>
            <p:custDataLst>
              <p:tags r:id="rId27"/>
            </p:custDataLst>
          </p:nvPr>
        </p:nvSpPr>
        <p:spPr>
          <a:xfrm>
            <a:off x="1378856" y="1625600"/>
            <a:ext cx="7213601" cy="3033486"/>
          </a:xfrm>
          <a:noFill/>
        </p:spPr>
        <p:txBody>
          <a:bodyPr wrap="square" anchor="ctr">
            <a:normAutofit/>
          </a:bodyPr>
          <a:lstStyle>
            <a:lvl1pPr algn="l">
              <a:lnSpc>
                <a:spcPct val="100000"/>
              </a:lnSpc>
              <a:defRPr sz="6600">
                <a:gradFill>
                  <a:gsLst>
                    <a:gs pos="90000">
                      <a:schemeClr val="accent1"/>
                    </a:gs>
                    <a:gs pos="0">
                      <a:schemeClr val="tx1"/>
                    </a:gs>
                  </a:gsLst>
                  <a:lin ang="5400000" scaled="0"/>
                </a:gradFill>
              </a:defRPr>
            </a:lvl1pPr>
          </a:lstStyle>
          <a:p>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703" name="任意多边形: 形状 1702"/>
          <p:cNvSpPr/>
          <p:nvPr userDrawn="1">
            <p:custDataLst>
              <p:tags r:id="rId1"/>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2" name="Rectangle 42619-312&amp;20155"/>
          <p:cNvSpPr/>
          <p:nvPr userDrawn="1">
            <p:custDataLst>
              <p:tags r:id="rId2"/>
            </p:custDataLst>
          </p:nvPr>
        </p:nvSpPr>
        <p:spPr>
          <a:xfrm>
            <a:off x="12700" y="12699"/>
            <a:ext cx="6096000" cy="5675581"/>
          </a:xfrm>
          <a:prstGeom prst="rect">
            <a:avLst/>
          </a:prstGeom>
          <a:gradFill flip="none" rotWithShape="1">
            <a:gsLst>
              <a:gs pos="0">
                <a:srgbClr val="69F8F8">
                  <a:alpha val="23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13" name="Rectangle 42620-312&amp;20173"/>
          <p:cNvSpPr/>
          <p:nvPr userDrawn="1">
            <p:custDataLst>
              <p:tags r:id="rId3"/>
            </p:custDataLst>
          </p:nvPr>
        </p:nvSpPr>
        <p:spPr>
          <a:xfrm rot="10800000">
            <a:off x="6096000" y="1562100"/>
            <a:ext cx="6096000" cy="5295900"/>
          </a:xfrm>
          <a:prstGeom prst="rect">
            <a:avLst/>
          </a:prstGeom>
          <a:gradFill flip="none" rotWithShape="1">
            <a:gsLst>
              <a:gs pos="0">
                <a:srgbClr val="69F8F8">
                  <a:alpha val="12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1697" name="Union_#color_$accent1_3_$accent1_3-308&amp;12551"/>
          <p:cNvSpPr/>
          <p:nvPr userDrawn="1">
            <p:custDataLst>
              <p:tags r:id="rId4"/>
            </p:custDataLst>
          </p:nvPr>
        </p:nvSpPr>
        <p:spPr>
          <a:xfrm>
            <a:off x="9956800" y="6146800"/>
            <a:ext cx="1320802" cy="54466"/>
          </a:xfrm>
          <a:custGeom>
            <a:avLst/>
            <a:gdLst/>
            <a:ahLst/>
            <a:cxnLst/>
            <a:rect l="l" t="t" r="r" b="b"/>
            <a:pathLst>
              <a:path w="1320802" h="54466">
                <a:moveTo>
                  <a:pt x="50829" y="40839"/>
                </a:moveTo>
                <a:cubicBezTo>
                  <a:pt x="46121" y="48985"/>
                  <a:pt x="37317" y="54466"/>
                  <a:pt x="27233" y="54466"/>
                </a:cubicBezTo>
                <a:cubicBezTo>
                  <a:pt x="12192" y="54466"/>
                  <a:pt x="0" y="42273"/>
                  <a:pt x="0" y="27233"/>
                </a:cubicBezTo>
                <a:cubicBezTo>
                  <a:pt x="0" y="12193"/>
                  <a:pt x="12192"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98" name="Union_#color_$accent1_3_$accent1_3-308&amp;12554"/>
          <p:cNvSpPr/>
          <p:nvPr userDrawn="1">
            <p:custDataLst>
              <p:tags r:id="rId5"/>
            </p:custDataLst>
          </p:nvPr>
        </p:nvSpPr>
        <p:spPr>
          <a:xfrm>
            <a:off x="1384300" y="1185813"/>
            <a:ext cx="1270000" cy="52371"/>
          </a:xfrm>
          <a:custGeom>
            <a:avLst/>
            <a:gdLst/>
            <a:ahLst/>
            <a:cxnLst/>
            <a:rect l="l" t="t" r="r" b="b"/>
            <a:pathLst>
              <a:path w="1270000" h="52371">
                <a:moveTo>
                  <a:pt x="48864" y="39285"/>
                </a:moveTo>
                <a:cubicBezTo>
                  <a:pt x="44336" y="47108"/>
                  <a:pt x="35875" y="52371"/>
                  <a:pt x="26186" y="52371"/>
                </a:cubicBezTo>
                <a:cubicBezTo>
                  <a:pt x="11724" y="52371"/>
                  <a:pt x="0" y="40647"/>
                  <a:pt x="0" y="26186"/>
                </a:cubicBezTo>
                <a:cubicBezTo>
                  <a:pt x="0" y="11724"/>
                  <a:pt x="11724" y="0"/>
                  <a:pt x="26186" y="0"/>
                </a:cubicBezTo>
                <a:cubicBezTo>
                  <a:pt x="38389" y="0"/>
                  <a:pt x="48643" y="8348"/>
                  <a:pt x="51548" y="19646"/>
                </a:cubicBezTo>
                <a:lnTo>
                  <a:pt x="1270000" y="19646"/>
                </a:lnTo>
                <a:lnTo>
                  <a:pt x="1270000" y="39285"/>
                </a:lnTo>
                <a:lnTo>
                  <a:pt x="48864" y="39285"/>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99" name="Ellipse 1445_#color-304&amp;7966"/>
          <p:cNvSpPr/>
          <p:nvPr userDrawn="1">
            <p:custDataLst>
              <p:tags r:id="rId6"/>
            </p:custDataLst>
          </p:nvPr>
        </p:nvSpPr>
        <p:spPr>
          <a:xfrm>
            <a:off x="1384300" y="1181100"/>
            <a:ext cx="50800" cy="50800"/>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00" name="Union_#color_$accent1_3_$accent1_3-308&amp;12555"/>
          <p:cNvSpPr/>
          <p:nvPr userDrawn="1">
            <p:custDataLst>
              <p:tags r:id="rId7"/>
            </p:custDataLst>
          </p:nvPr>
        </p:nvSpPr>
        <p:spPr>
          <a:xfrm>
            <a:off x="939800" y="57785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1" name="Ellipse 1445_#color-304&amp;7418"/>
          <p:cNvSpPr/>
          <p:nvPr userDrawn="1">
            <p:custDataLst>
              <p:tags r:id="rId8"/>
            </p:custDataLst>
          </p:nvPr>
        </p:nvSpPr>
        <p:spPr>
          <a:xfrm>
            <a:off x="853313" y="5696458"/>
            <a:ext cx="283464" cy="283464"/>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
        <p:nvSpPr>
          <p:cNvPr id="1702" name="Ellipse 1445_#color-304&amp;7418"/>
          <p:cNvSpPr/>
          <p:nvPr userDrawn="1">
            <p:custDataLst>
              <p:tags r:id="rId9"/>
            </p:custDataLst>
          </p:nvPr>
        </p:nvSpPr>
        <p:spPr>
          <a:xfrm flipH="1">
            <a:off x="9878313" y="6055487"/>
            <a:ext cx="241046" cy="241046"/>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pic>
        <p:nvPicPr>
          <p:cNvPr id="10" name="图片 9"/>
          <p:cNvPicPr>
            <a:picLocks noChangeAspect="1"/>
          </p:cNvPicPr>
          <p:nvPr userDrawn="1">
            <p:custDataLst>
              <p:tags r:id="rId10"/>
            </p:custDataLst>
          </p:nvPr>
        </p:nvPicPr>
        <p:blipFill>
          <a:blip r:embed="rId1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80412" y="1563062"/>
            <a:ext cx="4170025" cy="4170025"/>
          </a:xfrm>
          <a:prstGeom prst="rect">
            <a:avLst/>
          </a:prstGeom>
        </p:spPr>
      </p:pic>
      <p:sp>
        <p:nvSpPr>
          <p:cNvPr id="2" name="标题 1"/>
          <p:cNvSpPr>
            <a:spLocks noGrp="1"/>
          </p:cNvSpPr>
          <p:nvPr>
            <p:ph type="title" hasCustomPrompt="1"/>
            <p:custDataLst>
              <p:tags r:id="rId11"/>
            </p:custDataLst>
          </p:nvPr>
        </p:nvSpPr>
        <p:spPr>
          <a:xfrm>
            <a:off x="2439988" y="3018840"/>
            <a:ext cx="1400492" cy="806400"/>
          </a:xfrm>
        </p:spPr>
        <p:txBody>
          <a:bodyPr wrap="square" anchor="b">
            <a:normAutofit/>
          </a:bodyPr>
          <a:lstStyle>
            <a:lvl1pPr>
              <a:defRPr sz="5200">
                <a:gradFill flip="none" rotWithShape="1">
                  <a:gsLst>
                    <a:gs pos="100000">
                      <a:schemeClr val="accent1"/>
                    </a:gs>
                    <a:gs pos="0">
                      <a:schemeClr val="tx1"/>
                    </a:gs>
                  </a:gsLst>
                  <a:lin ang="5400000" scaled="0"/>
                  <a:tileRect/>
                </a:gradFill>
              </a:defRPr>
            </a:lvl1pPr>
          </a:lstStyle>
          <a:p>
            <a:r>
              <a:rPr lang="zh-CN" altLang="en-US" dirty="0"/>
              <a:t>标题</a:t>
            </a:r>
          </a:p>
        </p:txBody>
      </p:sp>
      <p:sp>
        <p:nvSpPr>
          <p:cNvPr id="7" name="日期占位符 3"/>
          <p:cNvSpPr>
            <a:spLocks noGrp="1"/>
          </p:cNvSpPr>
          <p:nvPr>
            <p:ph type="dt" sz="half" idx="10"/>
            <p:custDataLst>
              <p:tags r:id="rId12"/>
            </p:custDataLst>
          </p:nvPr>
        </p:nvSpPr>
        <p:spPr/>
        <p:txBody>
          <a:bodyPr wrap="square">
            <a:normAutofit/>
          </a:bodyPr>
          <a:lstStyle/>
          <a:p>
            <a:fld id="{5592522B-0F24-4480-B9DD-A9474A6880D6}" type="datetimeFigureOut">
              <a:rPr lang="zh-CN" altLang="en-US" smtClean="0"/>
              <a:t>2024/7/5</a:t>
            </a:fld>
            <a:endParaRPr lang="zh-CN" altLang="en-US"/>
          </a:p>
        </p:txBody>
      </p:sp>
      <p:sp>
        <p:nvSpPr>
          <p:cNvPr id="8" name="页脚占位符 4"/>
          <p:cNvSpPr>
            <a:spLocks noGrp="1"/>
          </p:cNvSpPr>
          <p:nvPr>
            <p:ph type="ftr" sz="quarter" idx="11"/>
            <p:custDataLst>
              <p:tags r:id="rId13"/>
            </p:custDataLst>
          </p:nvPr>
        </p:nvSpPr>
        <p:spPr/>
        <p:txBody>
          <a:bodyPr/>
          <a:lstStyle/>
          <a:p>
            <a:endParaRPr lang="zh-CN" altLang="en-US"/>
          </a:p>
        </p:txBody>
      </p:sp>
      <p:sp>
        <p:nvSpPr>
          <p:cNvPr id="9" name="灯片编号占位符 5"/>
          <p:cNvSpPr>
            <a:spLocks noGrp="1"/>
          </p:cNvSpPr>
          <p:nvPr>
            <p:ph type="sldNum" sz="quarter" idx="12"/>
            <p:custDataLst>
              <p:tags r:id="rId1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4" name="Rectangle 42619-312&amp;20155"/>
          <p:cNvSpPr/>
          <p:nvPr userDrawn="1">
            <p:custDataLst>
              <p:tags r:id="rId1"/>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25" name="Rectangle 42620-312&amp;20173"/>
          <p:cNvSpPr/>
          <p:nvPr userDrawn="1">
            <p:custDataLst>
              <p:tags r:id="rId2"/>
            </p:custDataLst>
          </p:nvPr>
        </p:nvSpPr>
        <p:spPr>
          <a:xfrm rot="10800000">
            <a:off x="6096000" y="1562100"/>
            <a:ext cx="6096000" cy="5295900"/>
          </a:xfrm>
          <a:prstGeom prst="rect">
            <a:avLst/>
          </a:prstGeom>
          <a:gradFill flip="none" rotWithShape="1">
            <a:gsLst>
              <a:gs pos="0">
                <a:schemeClr val="accent1">
                  <a:alpha val="15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2" name="标题 1"/>
          <p:cNvSpPr>
            <a:spLocks noGrp="1"/>
          </p:cNvSpPr>
          <p:nvPr>
            <p:ph type="title"/>
            <p:custDataLst>
              <p:tags r:id="rId3"/>
            </p:custDataLst>
          </p:nvPr>
        </p:nvSpPr>
        <p:spPr>
          <a:xfrm>
            <a:off x="1384300" y="3771900"/>
            <a:ext cx="9428200" cy="1637850"/>
          </a:xfrm>
        </p:spPr>
        <p:txBody>
          <a:bodyPr wrap="square" anchor="t">
            <a:normAutofit/>
          </a:bodyPr>
          <a:lstStyle>
            <a:lvl1pPr algn="ctr">
              <a:defRPr sz="5000">
                <a:solidFill>
                  <a:schemeClr val="tx1"/>
                </a:solidFill>
              </a:defRPr>
            </a:lvl1pPr>
          </a:lstStyle>
          <a:p>
            <a:r>
              <a:rPr lang="zh-CN" altLang="en-US" dirty="0"/>
              <a:t>单击此处编辑母版标题样式</a:t>
            </a:r>
          </a:p>
        </p:txBody>
      </p:sp>
      <p:sp>
        <p:nvSpPr>
          <p:cNvPr id="8" name="节编号 3"/>
          <p:cNvSpPr>
            <a:spLocks noGrp="1"/>
          </p:cNvSpPr>
          <p:nvPr>
            <p:ph type="body" sz="quarter" idx="13" hasCustomPrompt="1"/>
            <p:custDataLst>
              <p:tags r:id="rId4"/>
            </p:custDataLst>
          </p:nvPr>
        </p:nvSpPr>
        <p:spPr>
          <a:xfrm>
            <a:off x="3638550" y="1162800"/>
            <a:ext cx="4914900" cy="1999500"/>
          </a:xfrm>
        </p:spPr>
        <p:txBody>
          <a:bodyPr wrap="none" anchor="ctr">
            <a:normAutofit/>
          </a:bodyPr>
          <a:lstStyle>
            <a:lvl1pPr marL="0" indent="0" algn="ctr">
              <a:buNone/>
              <a:defRPr sz="9000" b="1">
                <a:solidFill>
                  <a:schemeClr val="accent1"/>
                </a:solidFill>
              </a:defRPr>
            </a:lvl1pPr>
          </a:lstStyle>
          <a:p>
            <a:pPr lvl="0"/>
            <a:r>
              <a:rPr lang="zh-CN" altLang="en-US" dirty="0"/>
              <a:t>节编号</a:t>
            </a:r>
          </a:p>
        </p:txBody>
      </p:sp>
      <p:sp>
        <p:nvSpPr>
          <p:cNvPr id="4"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
        <p:nvSpPr>
          <p:cNvPr id="9" name="Rectangle 42609 (Stroke)_#color-308&amp;12982"/>
          <p:cNvSpPr/>
          <p:nvPr userDrawn="1">
            <p:custDataLst>
              <p:tags r:id="rId8"/>
            </p:custDataLst>
          </p:nvPr>
        </p:nvSpPr>
        <p:spPr>
          <a:xfrm>
            <a:off x="4414775" y="2967658"/>
            <a:ext cx="3235442" cy="188283"/>
          </a:xfrm>
          <a:custGeom>
            <a:avLst/>
            <a:gdLst/>
            <a:ahLst/>
            <a:cxnLst/>
            <a:rect l="l" t="t" r="r" b="b"/>
            <a:pathLst>
              <a:path w="3235442" h="188283">
                <a:moveTo>
                  <a:pt x="160142" y="175583"/>
                </a:moveTo>
                <a:lnTo>
                  <a:pt x="9643" y="0"/>
                </a:lnTo>
                <a:lnTo>
                  <a:pt x="0" y="8265"/>
                </a:lnTo>
                <a:lnTo>
                  <a:pt x="154301" y="188283"/>
                </a:lnTo>
                <a:lnTo>
                  <a:pt x="3081147" y="188283"/>
                </a:lnTo>
                <a:lnTo>
                  <a:pt x="3235439" y="8265"/>
                </a:lnTo>
                <a:lnTo>
                  <a:pt x="3225800" y="0"/>
                </a:lnTo>
                <a:lnTo>
                  <a:pt x="3075305" y="175583"/>
                </a:lnTo>
                <a:lnTo>
                  <a:pt x="160142" y="175583"/>
                </a:lnTo>
              </a:path>
            </a:pathLst>
          </a:cu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0" name="Rectangle 42610 (Stroke)_#color_$accent1_3_$accent1_3-308&amp;12983"/>
          <p:cNvSpPr/>
          <p:nvPr userDrawn="1">
            <p:custDataLst>
              <p:tags r:id="rId9"/>
            </p:custDataLst>
          </p:nvPr>
        </p:nvSpPr>
        <p:spPr>
          <a:xfrm flipV="1">
            <a:off x="1366775" y="2965450"/>
            <a:ext cx="2981442" cy="188283"/>
          </a:xfrm>
          <a:custGeom>
            <a:avLst/>
            <a:gdLst/>
            <a:ahLst/>
            <a:cxnLst/>
            <a:rect l="l" t="t" r="r" b="b"/>
            <a:pathLst>
              <a:path w="2981442" h="188283">
                <a:moveTo>
                  <a:pt x="160142" y="175583"/>
                </a:moveTo>
                <a:lnTo>
                  <a:pt x="9643" y="0"/>
                </a:lnTo>
                <a:lnTo>
                  <a:pt x="0" y="8265"/>
                </a:lnTo>
                <a:lnTo>
                  <a:pt x="154301" y="188283"/>
                </a:lnTo>
                <a:lnTo>
                  <a:pt x="2827147" y="188283"/>
                </a:lnTo>
                <a:lnTo>
                  <a:pt x="2981439" y="8265"/>
                </a:lnTo>
                <a:lnTo>
                  <a:pt x="2971800" y="0"/>
                </a:lnTo>
                <a:lnTo>
                  <a:pt x="2821305" y="175583"/>
                </a:lnTo>
                <a:lnTo>
                  <a:pt x="160142" y="175583"/>
                </a:lnTo>
              </a:path>
            </a:pathLst>
          </a:custGeom>
          <a:gradFill>
            <a:gsLst>
              <a:gs pos="19549">
                <a:schemeClr val="accent1">
                  <a:lumMod val="60000"/>
                  <a:lumOff val="40000"/>
                  <a:alpha val="100000"/>
                </a:schemeClr>
              </a:gs>
              <a:gs pos="100000">
                <a:schemeClr val="accent1">
                  <a:lumMod val="60000"/>
                  <a:lumOff val="40000"/>
                  <a:alpha val="0"/>
                </a:schemeClr>
              </a:gs>
            </a:gsLst>
            <a:lin ang="108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Rectangle 42611 (Stroke)_#color_$accent1_3_$accent1_3-314&amp;22864"/>
          <p:cNvSpPr/>
          <p:nvPr userDrawn="1">
            <p:custDataLst>
              <p:tags r:id="rId10"/>
            </p:custDataLst>
          </p:nvPr>
        </p:nvSpPr>
        <p:spPr>
          <a:xfrm rot="10800000">
            <a:off x="7716763" y="2965450"/>
            <a:ext cx="2981442" cy="188283"/>
          </a:xfrm>
          <a:custGeom>
            <a:avLst/>
            <a:gdLst/>
            <a:ahLst/>
            <a:cxnLst/>
            <a:rect l="l" t="t" r="r" b="b"/>
            <a:pathLst>
              <a:path w="2981442" h="188283">
                <a:moveTo>
                  <a:pt x="160142" y="175583"/>
                </a:moveTo>
                <a:lnTo>
                  <a:pt x="9643" y="0"/>
                </a:lnTo>
                <a:lnTo>
                  <a:pt x="0" y="8265"/>
                </a:lnTo>
                <a:lnTo>
                  <a:pt x="154301" y="188283"/>
                </a:lnTo>
                <a:lnTo>
                  <a:pt x="2827147" y="188283"/>
                </a:lnTo>
                <a:lnTo>
                  <a:pt x="2981439" y="8265"/>
                </a:lnTo>
                <a:lnTo>
                  <a:pt x="2971800" y="0"/>
                </a:lnTo>
                <a:lnTo>
                  <a:pt x="2821305" y="175583"/>
                </a:lnTo>
                <a:lnTo>
                  <a:pt x="160142" y="175583"/>
                </a:lnTo>
              </a:path>
            </a:pathLst>
          </a:custGeom>
          <a:gradFill>
            <a:gsLst>
              <a:gs pos="19549">
                <a:schemeClr val="accent1">
                  <a:lumMod val="60000"/>
                  <a:lumOff val="40000"/>
                  <a:alpha val="100000"/>
                </a:schemeClr>
              </a:gs>
              <a:gs pos="100000">
                <a:schemeClr val="accent1">
                  <a:lumMod val="60000"/>
                  <a:lumOff val="40000"/>
                  <a:alpha val="0"/>
                </a:schemeClr>
              </a:gs>
            </a:gsLst>
            <a:lin ang="108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Union_#color_$accent1_3_$accent1_3-304&amp;10095"/>
          <p:cNvSpPr/>
          <p:nvPr userDrawn="1">
            <p:custDataLst>
              <p:tags r:id="rId11"/>
            </p:custDataLst>
          </p:nvPr>
        </p:nvSpPr>
        <p:spPr>
          <a:xfrm>
            <a:off x="7897999"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3" name="Union_#color_$accent1_3_$accent1_3-314&amp;22865"/>
          <p:cNvSpPr/>
          <p:nvPr userDrawn="1">
            <p:custDataLst>
              <p:tags r:id="rId12"/>
            </p:custDataLst>
          </p:nvPr>
        </p:nvSpPr>
        <p:spPr>
          <a:xfrm rot="10800000">
            <a:off x="2717788"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4" name="Union_#color_$accent1_3_$accent1_3-304&amp;10099"/>
          <p:cNvSpPr/>
          <p:nvPr userDrawn="1">
            <p:custDataLst>
              <p:tags r:id="rId13"/>
            </p:custDataLst>
          </p:nvPr>
        </p:nvSpPr>
        <p:spPr>
          <a:xfrm>
            <a:off x="7897999" y="3035299"/>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81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5" name="Union_#color_$accent1_3_$accent1_3-314&amp;22867"/>
          <p:cNvSpPr/>
          <p:nvPr userDrawn="1">
            <p:custDataLst>
              <p:tags r:id="rId14"/>
            </p:custDataLst>
          </p:nvPr>
        </p:nvSpPr>
        <p:spPr>
          <a:xfrm rot="10800000">
            <a:off x="2730488"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76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6" name="Union_#color_$accent1_3_$accent1_3-308&amp;12981"/>
          <p:cNvSpPr/>
          <p:nvPr userDrawn="1">
            <p:custDataLst>
              <p:tags r:id="rId15"/>
            </p:custDataLst>
          </p:nvPr>
        </p:nvSpPr>
        <p:spPr>
          <a:xfrm>
            <a:off x="3644900" y="2334915"/>
            <a:ext cx="1322677" cy="54543"/>
          </a:xfrm>
          <a:custGeom>
            <a:avLst/>
            <a:gdLst/>
            <a:ahLst/>
            <a:cxnLst/>
            <a:rect l="l" t="t" r="r" b="b"/>
            <a:pathLst>
              <a:path w="1322677" h="54543">
                <a:moveTo>
                  <a:pt x="50889" y="40918"/>
                </a:moveTo>
                <a:cubicBezTo>
                  <a:pt x="46172" y="49064"/>
                  <a:pt x="37362" y="54543"/>
                  <a:pt x="27272" y="54543"/>
                </a:cubicBezTo>
                <a:cubicBezTo>
                  <a:pt x="12210" y="54543"/>
                  <a:pt x="0" y="42333"/>
                  <a:pt x="0" y="27272"/>
                </a:cubicBezTo>
                <a:cubicBezTo>
                  <a:pt x="0" y="12210"/>
                  <a:pt x="12210" y="0"/>
                  <a:pt x="27272" y="0"/>
                </a:cubicBezTo>
                <a:cubicBezTo>
                  <a:pt x="39983" y="0"/>
                  <a:pt x="50663" y="8696"/>
                  <a:pt x="53687" y="20464"/>
                </a:cubicBezTo>
                <a:lnTo>
                  <a:pt x="1322680" y="20464"/>
                </a:lnTo>
                <a:lnTo>
                  <a:pt x="1322680" y="40918"/>
                </a:lnTo>
                <a:lnTo>
                  <a:pt x="50889" y="40918"/>
                </a:lnTo>
              </a:path>
            </a:pathLst>
          </a:custGeom>
          <a:gradFill>
            <a:gsLst>
              <a:gs pos="0">
                <a:schemeClr val="accent1">
                  <a:lumMod val="60000"/>
                  <a:lumOff val="40000"/>
                  <a:alpha val="19000"/>
                </a:schemeClr>
              </a:gs>
              <a:gs pos="100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7" name="Ellipse 1445_#color-304&amp;10110"/>
          <p:cNvSpPr/>
          <p:nvPr userDrawn="1">
            <p:custDataLst>
              <p:tags r:id="rId16"/>
            </p:custDataLst>
          </p:nvPr>
        </p:nvSpPr>
        <p:spPr>
          <a:xfrm>
            <a:off x="3644900" y="2334915"/>
            <a:ext cx="54543" cy="54543"/>
          </a:xfrm>
          <a:prstGeom prst="ellipse">
            <a:avLst/>
          </a:prstGeom>
          <a:solidFill>
            <a:schemeClr val="accent1">
              <a:lumMod val="60000"/>
              <a:lumOff val="40000"/>
              <a:alpha val="36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8" name="Union_#color_$accent1_3_$accent1_3-308&amp;12980"/>
          <p:cNvSpPr/>
          <p:nvPr userDrawn="1">
            <p:custDataLst>
              <p:tags r:id="rId17"/>
            </p:custDataLst>
          </p:nvPr>
        </p:nvSpPr>
        <p:spPr>
          <a:xfrm>
            <a:off x="10248900" y="3492500"/>
            <a:ext cx="1422406" cy="58656"/>
          </a:xfrm>
          <a:custGeom>
            <a:avLst/>
            <a:gdLst/>
            <a:ahLst/>
            <a:cxnLst/>
            <a:rect l="l" t="t" r="r" b="b"/>
            <a:pathLst>
              <a:path w="1422406" h="58656">
                <a:moveTo>
                  <a:pt x="54728" y="43998"/>
                </a:move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422400" y="22002"/>
                </a:lnTo>
                <a:lnTo>
                  <a:pt x="1422400" y="43998"/>
                </a:lnTo>
                <a:lnTo>
                  <a:pt x="54728"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9" name="Union_#color_$accent1_3_$accent1_3-308&amp;12977"/>
          <p:cNvSpPr/>
          <p:nvPr userDrawn="1">
            <p:custDataLst>
              <p:tags r:id="rId18"/>
            </p:custDataLst>
          </p:nvPr>
        </p:nvSpPr>
        <p:spPr>
          <a:xfrm>
            <a:off x="787400" y="1016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21" name="Ellipse 1445_#color-304&amp;7418"/>
          <p:cNvSpPr/>
          <p:nvPr userDrawn="1">
            <p:custDataLst>
              <p:tags r:id="rId19"/>
            </p:custDataLst>
          </p:nvPr>
        </p:nvSpPr>
        <p:spPr>
          <a:xfrm>
            <a:off x="696000" y="917876"/>
            <a:ext cx="283464" cy="283464"/>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
        <p:nvSpPr>
          <p:cNvPr id="22" name="Ellipse 1445_#color-304&amp;7418"/>
          <p:cNvSpPr/>
          <p:nvPr userDrawn="1">
            <p:custDataLst>
              <p:tags r:id="rId20"/>
            </p:custDataLst>
          </p:nvPr>
        </p:nvSpPr>
        <p:spPr>
          <a:xfrm>
            <a:off x="10195476" y="3429000"/>
            <a:ext cx="180000" cy="180000"/>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日期占位符 4"/>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t>2024/7/5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2024/7/5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2024/7/5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fld id="{5592522B-0F24-4480-B9DD-A9474A6880D6}" type="datetimeFigureOut">
              <a:rPr lang="zh-CN" altLang="en-US" smtClean="0"/>
              <a:t>2024/7/5</a:t>
            </a:fld>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695960" y="360045"/>
            <a:ext cx="10801985" cy="581787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3"/>
          <p:cNvSpPr>
            <a:spLocks noGrp="1"/>
          </p:cNvSpPr>
          <p:nvPr>
            <p:ph type="ftr" sz="quarter" idx="11"/>
            <p:custDataLst>
              <p:tags r:id="rId3"/>
            </p:custDataLst>
          </p:nvPr>
        </p:nvSpPr>
        <p:spPr/>
        <p:txBody>
          <a:bodyPr/>
          <a:lstStyle/>
          <a:p>
            <a:endParaRPr lang="zh-CN" alt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wrap="square">
            <a:normAutofit/>
          </a:bodyPr>
          <a:lstStyle/>
          <a:p>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2024/7/5</a:t>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722" name="任意多边形: 形状 1721"/>
          <p:cNvSpPr/>
          <p:nvPr userDrawn="1">
            <p:custDataLst>
              <p:tags r:id="rId1"/>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2" name="Rectangle 42619-312&amp;20155"/>
          <p:cNvSpPr/>
          <p:nvPr userDrawn="1">
            <p:custDataLst>
              <p:tags r:id="rId2"/>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13" name="Rectangle 42620-312&amp;20173"/>
          <p:cNvSpPr/>
          <p:nvPr userDrawn="1">
            <p:custDataLst>
              <p:tags r:id="rId3"/>
            </p:custDataLst>
          </p:nvPr>
        </p:nvSpPr>
        <p:spPr>
          <a:xfrm rot="10800000">
            <a:off x="6096000" y="1562100"/>
            <a:ext cx="6096000" cy="5295900"/>
          </a:xfrm>
          <a:prstGeom prst="rect">
            <a:avLst/>
          </a:prstGeom>
          <a:gradFill flip="none" rotWithShape="1">
            <a:gsLst>
              <a:gs pos="0">
                <a:schemeClr val="accent1">
                  <a:alpha val="10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pic>
        <p:nvPicPr>
          <p:cNvPr id="1701" name="图片 1700"/>
          <p:cNvPicPr>
            <a:picLocks noChangeAspect="1"/>
          </p:cNvPicPr>
          <p:nvPr userDrawn="1">
            <p:custDataLst>
              <p:tags r:id="rId4"/>
            </p:custDataLst>
          </p:nvPr>
        </p:nvPicPr>
        <p:blipFill>
          <a:blip r:embed="rId2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76393" y="870398"/>
            <a:ext cx="10162913" cy="4298053"/>
          </a:xfrm>
          <a:prstGeom prst="rect">
            <a:avLst/>
          </a:prstGeom>
        </p:spPr>
      </p:pic>
      <p:sp>
        <p:nvSpPr>
          <p:cNvPr id="1702" name="Union_#color_$accent1_3_$accent1_3-304&amp;12546"/>
          <p:cNvSpPr/>
          <p:nvPr userDrawn="1">
            <p:custDataLst>
              <p:tags r:id="rId5"/>
            </p:custDataLst>
          </p:nvPr>
        </p:nvSpPr>
        <p:spPr>
          <a:xfrm>
            <a:off x="8153400" y="609600"/>
            <a:ext cx="2463800" cy="101600"/>
          </a:xfrm>
          <a:custGeom>
            <a:avLst/>
            <a:gdLst/>
            <a:ahLst/>
            <a:cxnLst/>
            <a:rect l="l" t="t" r="r" b="b"/>
            <a:pathLst>
              <a:path w="2463800" h="101600">
                <a:moveTo>
                  <a:pt x="94804" y="76200"/>
                </a:moveTo>
                <a:cubicBezTo>
                  <a:pt x="86021" y="91384"/>
                  <a:pt x="69603" y="101600"/>
                  <a:pt x="50800" y="101600"/>
                </a:cubicBezTo>
                <a:cubicBezTo>
                  <a:pt x="22744" y="101600"/>
                  <a:pt x="0" y="78856"/>
                  <a:pt x="0" y="50800"/>
                </a:cubicBezTo>
                <a:cubicBezTo>
                  <a:pt x="0" y="22744"/>
                  <a:pt x="22744" y="0"/>
                  <a:pt x="50800" y="0"/>
                </a:cubicBezTo>
                <a:cubicBezTo>
                  <a:pt x="74471" y="0"/>
                  <a:pt x="94360" y="16190"/>
                  <a:pt x="99999"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3" name="Ellipse 1445_#color-304&amp;7418"/>
          <p:cNvSpPr/>
          <p:nvPr userDrawn="1">
            <p:custDataLst>
              <p:tags r:id="rId6"/>
            </p:custDataLst>
          </p:nvPr>
        </p:nvSpPr>
        <p:spPr>
          <a:xfrm>
            <a:off x="8080248" y="536448"/>
            <a:ext cx="246888" cy="246888"/>
          </a:xfrm>
          <a:prstGeom prst="ellipse">
            <a:avLst/>
          </a:prstGeom>
          <a:solidFill>
            <a:schemeClr val="accent1">
              <a:lumMod val="60000"/>
              <a:lumOff val="40000"/>
              <a:alpha val="21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4" name="Union_#color_$accent1_3_$accent1_3-304&amp;12547"/>
          <p:cNvSpPr/>
          <p:nvPr userDrawn="1">
            <p:custDataLst>
              <p:tags r:id="rId7"/>
            </p:custDataLst>
          </p:nvPr>
        </p:nvSpPr>
        <p:spPr>
          <a:xfrm>
            <a:off x="1701800" y="889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5" name="Ellipse 1445_#color-304&amp;7418"/>
          <p:cNvSpPr/>
          <p:nvPr userDrawn="1">
            <p:custDataLst>
              <p:tags r:id="rId8"/>
            </p:custDataLst>
          </p:nvPr>
        </p:nvSpPr>
        <p:spPr>
          <a:xfrm>
            <a:off x="1621155" y="810006"/>
            <a:ext cx="246888" cy="246888"/>
          </a:xfrm>
          <a:prstGeom prst="ellipse">
            <a:avLst/>
          </a:prstGeom>
          <a:solidFill>
            <a:schemeClr val="accent1">
              <a:lumMod val="60000"/>
              <a:lumOff val="40000"/>
              <a:alpha val="36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6" name="Union_#color_$accent1_3_$accent1_3-304&amp;12542"/>
          <p:cNvSpPr/>
          <p:nvPr userDrawn="1">
            <p:custDataLst>
              <p:tags r:id="rId9"/>
            </p:custDataLst>
          </p:nvPr>
        </p:nvSpPr>
        <p:spPr>
          <a:xfrm>
            <a:off x="8534400" y="5867400"/>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7" name="Ellipse 1445_#color-304&amp;7418"/>
          <p:cNvSpPr/>
          <p:nvPr userDrawn="1">
            <p:custDataLst>
              <p:tags r:id="rId10"/>
            </p:custDataLst>
          </p:nvPr>
        </p:nvSpPr>
        <p:spPr>
          <a:xfrm>
            <a:off x="8449247" y="5775387"/>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8" name="Union_#color_$accent1_3_$accent1_3-304&amp;12542"/>
          <p:cNvSpPr/>
          <p:nvPr userDrawn="1">
            <p:custDataLst>
              <p:tags r:id="rId11"/>
            </p:custDataLst>
          </p:nvPr>
        </p:nvSpPr>
        <p:spPr>
          <a:xfrm>
            <a:off x="8534400" y="5852886"/>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9" name="Ellipse 1445_#color-304&amp;7418"/>
          <p:cNvSpPr/>
          <p:nvPr userDrawn="1">
            <p:custDataLst>
              <p:tags r:id="rId12"/>
            </p:custDataLst>
          </p:nvPr>
        </p:nvSpPr>
        <p:spPr>
          <a:xfrm>
            <a:off x="8449247" y="5760873"/>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0" name="Union_#color_$accent1_3_$accent1_3-314&amp;22861"/>
          <p:cNvSpPr/>
          <p:nvPr userDrawn="1">
            <p:custDataLst>
              <p:tags r:id="rId13"/>
            </p:custDataLst>
          </p:nvPr>
        </p:nvSpPr>
        <p:spPr>
          <a:xfrm>
            <a:off x="11163300" y="3365500"/>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1" name="Ellipse 1445_#color-304&amp;7418"/>
          <p:cNvSpPr/>
          <p:nvPr userDrawn="1">
            <p:custDataLst>
              <p:tags r:id="rId14"/>
            </p:custDataLst>
          </p:nvPr>
        </p:nvSpPr>
        <p:spPr>
          <a:xfrm>
            <a:off x="11073720" y="3271384"/>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2" name="Ellipse 1445_#color-304&amp;7428"/>
          <p:cNvSpPr/>
          <p:nvPr userDrawn="1">
            <p:custDataLst>
              <p:tags r:id="rId15"/>
            </p:custDataLst>
          </p:nvPr>
        </p:nvSpPr>
        <p:spPr>
          <a:xfrm>
            <a:off x="11163300" y="3365500"/>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3" name="Union_#color_$accent1_3_$accent1_3-314&amp;22861"/>
          <p:cNvSpPr/>
          <p:nvPr userDrawn="1">
            <p:custDataLst>
              <p:tags r:id="rId16"/>
            </p:custDataLst>
          </p:nvPr>
        </p:nvSpPr>
        <p:spPr>
          <a:xfrm>
            <a:off x="11163300" y="3350986"/>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4" name="Ellipse 1445_#color-304&amp;7418"/>
          <p:cNvSpPr/>
          <p:nvPr userDrawn="1">
            <p:custDataLst>
              <p:tags r:id="rId17"/>
            </p:custDataLst>
          </p:nvPr>
        </p:nvSpPr>
        <p:spPr>
          <a:xfrm>
            <a:off x="11073720" y="3256870"/>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5" name="Ellipse 1445_#color-304&amp;7428"/>
          <p:cNvSpPr/>
          <p:nvPr userDrawn="1">
            <p:custDataLst>
              <p:tags r:id="rId18"/>
            </p:custDataLst>
          </p:nvPr>
        </p:nvSpPr>
        <p:spPr>
          <a:xfrm>
            <a:off x="11163300" y="3350986"/>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6" name="Union_#color_$accent1_3_$accent1_3-308&amp;12549"/>
          <p:cNvSpPr/>
          <p:nvPr userDrawn="1">
            <p:custDataLst>
              <p:tags r:id="rId19"/>
            </p:custDataLst>
          </p:nvPr>
        </p:nvSpPr>
        <p:spPr>
          <a:xfrm>
            <a:off x="6515100" y="4127500"/>
            <a:ext cx="1422406" cy="58656"/>
          </a:xfrm>
          <a:custGeom>
            <a:avLst/>
            <a:gdLst/>
            <a:ahLst/>
            <a:cxnLst/>
            <a:rect l="l" t="t" r="r" b="b"/>
            <a:pathLst>
              <a:path w="1422406" h="58656">
                <a:moveTo>
                  <a:pt x="54729" y="43998"/>
                </a:moveTo>
                <a:cubicBezTo>
                  <a:pt x="49657" y="52760"/>
                  <a:pt x="40181" y="58656"/>
                  <a:pt x="29328" y="58656"/>
                </a:cubicBezTo>
                <a:cubicBezTo>
                  <a:pt x="13131" y="58656"/>
                  <a:pt x="0" y="45525"/>
                  <a:pt x="0" y="29328"/>
                </a:cubicBezTo>
                <a:cubicBezTo>
                  <a:pt x="0" y="13131"/>
                  <a:pt x="13131" y="0"/>
                  <a:pt x="29328" y="0"/>
                </a:cubicBezTo>
                <a:cubicBezTo>
                  <a:pt x="42995" y="0"/>
                  <a:pt x="54480" y="9349"/>
                  <a:pt x="57733" y="22002"/>
                </a:cubicBezTo>
                <a:lnTo>
                  <a:pt x="1422400" y="22002"/>
                </a:lnTo>
                <a:lnTo>
                  <a:pt x="1422400" y="43998"/>
                </a:lnTo>
                <a:lnTo>
                  <a:pt x="54729"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7" name="Union_#color_$accent1_3_$accent1_3-304&amp;12540"/>
          <p:cNvSpPr/>
          <p:nvPr userDrawn="1">
            <p:custDataLst>
              <p:tags r:id="rId20"/>
            </p:custDataLst>
          </p:nvPr>
        </p:nvSpPr>
        <p:spPr>
          <a:xfrm>
            <a:off x="2311400" y="59563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8" name="Ellipse 1445_#color-304&amp;7418"/>
          <p:cNvSpPr/>
          <p:nvPr userDrawn="1">
            <p:custDataLst>
              <p:tags r:id="rId21"/>
            </p:custDataLst>
          </p:nvPr>
        </p:nvSpPr>
        <p:spPr>
          <a:xfrm>
            <a:off x="2223581" y="5878447"/>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pic>
        <p:nvPicPr>
          <p:cNvPr id="1719" name="图片 1718"/>
          <p:cNvPicPr>
            <a:picLocks noChangeAspect="1"/>
          </p:cNvPicPr>
          <p:nvPr userDrawn="1">
            <p:custDataLst>
              <p:tags r:id="rId22"/>
            </p:custDataLst>
          </p:nvPr>
        </p:nvPicPr>
        <p:blipFill>
          <a:blip r:embed="rId3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39658" y="1851472"/>
            <a:ext cx="4151736" cy="4298053"/>
          </a:xfrm>
          <a:prstGeom prst="rect">
            <a:avLst/>
          </a:prstGeom>
        </p:spPr>
      </p:pic>
      <p:sp>
        <p:nvSpPr>
          <p:cNvPr id="1720" name="署名占位符 10"/>
          <p:cNvSpPr>
            <a:spLocks noGrp="1"/>
          </p:cNvSpPr>
          <p:nvPr>
            <p:ph type="body" sz="quarter" idx="18" hasCustomPrompt="1"/>
            <p:custDataLst>
              <p:tags r:id="rId23"/>
            </p:custDataLst>
          </p:nvPr>
        </p:nvSpPr>
        <p:spPr>
          <a:xfrm>
            <a:off x="838200" y="5022850"/>
            <a:ext cx="2298700" cy="527050"/>
          </a:xfrm>
          <a:prstGeom prst="snip1Rect">
            <a:avLst>
              <a:gd name="adj" fmla="val 22337"/>
            </a:avLst>
          </a:prstGeom>
          <a:ln w="19050">
            <a:solidFill>
              <a:schemeClr val="accent1">
                <a:lumMod val="40000"/>
                <a:lumOff val="60000"/>
              </a:schemeClr>
            </a:solidFill>
          </a:ln>
          <a:effectLst>
            <a:glow rad="76200">
              <a:schemeClr val="accent1">
                <a:alpha val="12000"/>
              </a:schemeClr>
            </a:glow>
          </a:effectLst>
        </p:spPr>
        <p:txBody>
          <a:bodyPr wrap="square" anchor="ctr">
            <a:normAutofit/>
          </a:bodyPr>
          <a:lstStyle>
            <a:lvl1pPr marL="0" indent="0" algn="ctr">
              <a:lnSpc>
                <a:spcPct val="100000"/>
              </a:lnSpc>
              <a:buNone/>
              <a:defRPr sz="1800"/>
            </a:lvl1pPr>
          </a:lstStyle>
          <a:p>
            <a:pPr lvl="0"/>
            <a:r>
              <a:rPr lang="zh-CN" altLang="en-US" dirty="0"/>
              <a:t>署名</a:t>
            </a:r>
          </a:p>
        </p:txBody>
      </p:sp>
      <p:sp>
        <p:nvSpPr>
          <p:cNvPr id="4" name="日期占位符 3"/>
          <p:cNvSpPr>
            <a:spLocks noGrp="1"/>
          </p:cNvSpPr>
          <p:nvPr>
            <p:ph type="dt" sz="half" idx="10"/>
            <p:custDataLst>
              <p:tags r:id="rId24"/>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11"/>
            <p:custDataLst>
              <p:tags r:id="rId25"/>
            </p:custDataLst>
          </p:nvPr>
        </p:nvSpPr>
        <p:spPr/>
        <p:txBody>
          <a:bodyPr/>
          <a:lstStyle/>
          <a:p>
            <a:endParaRPr lang="zh-CN" altLang="en-US"/>
          </a:p>
        </p:txBody>
      </p:sp>
      <p:sp>
        <p:nvSpPr>
          <p:cNvPr id="6" name="灯片编号占位符 5"/>
          <p:cNvSpPr>
            <a:spLocks noGrp="1"/>
          </p:cNvSpPr>
          <p:nvPr>
            <p:ph type="sldNum" sz="quarter" idx="12"/>
            <p:custDataLst>
              <p:tags r:id="rId26"/>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 name="标题 1"/>
          <p:cNvSpPr>
            <a:spLocks noGrp="1"/>
          </p:cNvSpPr>
          <p:nvPr>
            <p:ph type="ctrTitle"/>
            <p:custDataLst>
              <p:tags r:id="rId27"/>
            </p:custDataLst>
          </p:nvPr>
        </p:nvSpPr>
        <p:spPr>
          <a:xfrm>
            <a:off x="1371600" y="1617900"/>
            <a:ext cx="7200900" cy="3011250"/>
          </a:xfrm>
        </p:spPr>
        <p:txBody>
          <a:bodyPr wrap="square" anchor="ctr">
            <a:normAutofit/>
          </a:bodyPr>
          <a:lstStyle>
            <a:lvl1pPr algn="l">
              <a:lnSpc>
                <a:spcPct val="100000"/>
              </a:lnSpc>
              <a:defRPr sz="6600">
                <a:gradFill>
                  <a:gsLst>
                    <a:gs pos="90000">
                      <a:schemeClr val="accent1"/>
                    </a:gs>
                    <a:gs pos="0">
                      <a:schemeClr val="tx1"/>
                    </a:gs>
                  </a:gsLst>
                  <a:lin ang="5400000" scaled="0"/>
                </a:gradFill>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2024/7/5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2024/7/5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2024/7/5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2024/7/5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2024/7/5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21" Type="http://schemas.openxmlformats.org/officeDocument/2006/relationships/tags" Target="../tags/tag72.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19" Type="http://schemas.openxmlformats.org/officeDocument/2006/relationships/tags" Target="../tags/tag7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693" name="任意多边形: 形状 1692"/>
          <p:cNvSpPr/>
          <p:nvPr userDrawn="1">
            <p:custDataLst>
              <p:tags r:id="rId13"/>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8" name="Rectangle 42619-312&amp;20155"/>
          <p:cNvSpPr/>
          <p:nvPr userDrawn="1">
            <p:custDataLst>
              <p:tags r:id="rId14"/>
            </p:custDataLst>
          </p:nvPr>
        </p:nvSpPr>
        <p:spPr>
          <a:xfrm>
            <a:off x="12700" y="12699"/>
            <a:ext cx="6096000" cy="5675581"/>
          </a:xfrm>
          <a:prstGeom prst="rect">
            <a:avLst/>
          </a:prstGeom>
          <a:gradFill flip="none" rotWithShape="1">
            <a:gsLst>
              <a:gs pos="0">
                <a:srgbClr val="69F8F8">
                  <a:alpha val="20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9" name="Rectangle 42620-312&amp;20173"/>
          <p:cNvSpPr/>
          <p:nvPr userDrawn="1">
            <p:custDataLst>
              <p:tags r:id="rId15"/>
            </p:custDataLst>
          </p:nvPr>
        </p:nvSpPr>
        <p:spPr>
          <a:xfrm rot="10800000">
            <a:off x="6096000" y="1562100"/>
            <a:ext cx="6096000" cy="5295900"/>
          </a:xfrm>
          <a:prstGeom prst="rect">
            <a:avLst/>
          </a:prstGeom>
          <a:gradFill flip="none" rotWithShape="1">
            <a:gsLst>
              <a:gs pos="0">
                <a:srgbClr val="69F8F8">
                  <a:alpha val="10000"/>
                </a:srgbClr>
              </a:gs>
              <a:gs pos="76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6"/>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lumMod val="60000"/>
              <a:lumOff val="40000"/>
            </a:schemeClr>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9.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8.xml"/><Relationship Id="rId7" Type="http://schemas.openxmlformats.org/officeDocument/2006/relationships/image" Target="../media/image33.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7.xml"/><Relationship Id="rId1" Type="http://schemas.openxmlformats.org/officeDocument/2006/relationships/tags" Target="../tags/tag236.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41.xml"/><Relationship Id="rId1" Type="http://schemas.openxmlformats.org/officeDocument/2006/relationships/tags" Target="../tags/tag240.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43.xml"/><Relationship Id="rId1" Type="http://schemas.openxmlformats.org/officeDocument/2006/relationships/tags" Target="../tags/tag24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5.png"/><Relationship Id="rId5" Type="http://schemas.openxmlformats.org/officeDocument/2006/relationships/slideLayout" Target="../slideLayouts/slideLayout18.xml"/><Relationship Id="rId4" Type="http://schemas.openxmlformats.org/officeDocument/2006/relationships/tags" Target="../tags/tag202.xml"/></Relationships>
</file>

<file path=ppt/slides/_rels/slide3.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image" Target="../media/image14.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tags" Target="../tags/tag217.xml"/><Relationship Id="rId7" Type="http://schemas.openxmlformats.org/officeDocument/2006/relationships/image" Target="../media/image17.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image" Target="../media/image20.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tags" Target="../tags/tag223.xml"/><Relationship Id="rId7" Type="http://schemas.openxmlformats.org/officeDocument/2006/relationships/image" Target="../media/image23.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8"/>
            <p:custDataLst>
              <p:tags r:id="rId2"/>
            </p:custDataLst>
          </p:nvPr>
        </p:nvSpPr>
        <p:spPr>
          <a:xfrm>
            <a:off x="838200" y="5022850"/>
            <a:ext cx="9778365" cy="1226820"/>
          </a:xfrm>
        </p:spPr>
        <p:txBody>
          <a:bodyPr>
            <a:normAutofit/>
          </a:bodyPr>
          <a:lstStyle/>
          <a:p>
            <a:r>
              <a:rPr lang="en-US" altLang="zh-CN" sz="2000">
                <a:latin typeface="+mj-lt"/>
                <a:cs typeface="+mj-lt"/>
              </a:rPr>
              <a:t>Group 2   Bihan Hou</a:t>
            </a:r>
            <a:r>
              <a:rPr lang="zh-CN" altLang="en-US" sz="2000">
                <a:latin typeface="+mj-lt"/>
                <a:cs typeface="+mj-lt"/>
              </a:rPr>
              <a:t>，</a:t>
            </a:r>
            <a:r>
              <a:rPr lang="en-US" altLang="zh-CN" sz="2000">
                <a:latin typeface="+mj-lt"/>
                <a:cs typeface="+mj-lt"/>
              </a:rPr>
              <a:t> Xinyue He</a:t>
            </a:r>
            <a:r>
              <a:rPr lang="zh-CN" altLang="en-US" sz="2000">
                <a:latin typeface="+mj-lt"/>
                <a:cs typeface="+mj-lt"/>
              </a:rPr>
              <a:t>，</a:t>
            </a:r>
            <a:r>
              <a:rPr lang="en-US" altLang="zh-CN" sz="2000">
                <a:latin typeface="+mj-lt"/>
                <a:cs typeface="+mj-lt"/>
              </a:rPr>
              <a:t> Haodong Yang</a:t>
            </a:r>
            <a:r>
              <a:rPr lang="zh-CN" altLang="en-US" sz="2000">
                <a:latin typeface="+mj-lt"/>
                <a:cs typeface="+mj-lt"/>
              </a:rPr>
              <a:t>，</a:t>
            </a:r>
            <a:r>
              <a:rPr lang="en-US" altLang="zh-CN" sz="2000">
                <a:latin typeface="+mj-lt"/>
                <a:cs typeface="+mj-lt"/>
              </a:rPr>
              <a:t> Minghao Li </a:t>
            </a:r>
            <a:r>
              <a:rPr lang="zh-CN" altLang="en-US" sz="2000">
                <a:latin typeface="+mj-lt"/>
                <a:cs typeface="+mj-lt"/>
              </a:rPr>
              <a:t>，</a:t>
            </a:r>
            <a:r>
              <a:rPr lang="en-US" altLang="zh-CN" sz="2000">
                <a:latin typeface="+mj-lt"/>
                <a:cs typeface="+mj-lt"/>
              </a:rPr>
              <a:t>Haihan Tang </a:t>
            </a:r>
          </a:p>
        </p:txBody>
      </p:sp>
      <p:sp>
        <p:nvSpPr>
          <p:cNvPr id="19" name="标题 18"/>
          <p:cNvSpPr>
            <a:spLocks noGrp="1"/>
          </p:cNvSpPr>
          <p:nvPr>
            <p:ph type="ctrTitle"/>
            <p:custDataLst>
              <p:tags r:id="rId3"/>
            </p:custDataLst>
          </p:nvPr>
        </p:nvSpPr>
        <p:spPr/>
        <p:txBody>
          <a:bodyPr/>
          <a:lstStyle/>
          <a:p>
            <a:r>
              <a:rPr lang="zh-CN" altLang="en-US" dirty="0"/>
              <a:t>Urban Transportation Network Analysis</a:t>
            </a:r>
          </a:p>
        </p:txBody>
      </p:sp>
      <p:sp>
        <p:nvSpPr>
          <p:cNvPr id="2" name="文本框 1">
            <a:extLst>
              <a:ext uri="{FF2B5EF4-FFF2-40B4-BE49-F238E27FC236}">
                <a16:creationId xmlns:a16="http://schemas.microsoft.com/office/drawing/2014/main" id="{6B38F22A-CC0C-C81B-C49A-7D6024CE9BE3}"/>
              </a:ext>
            </a:extLst>
          </p:cNvPr>
          <p:cNvSpPr txBox="1"/>
          <p:nvPr/>
        </p:nvSpPr>
        <p:spPr>
          <a:xfrm>
            <a:off x="83127" y="6488668"/>
            <a:ext cx="1371600" cy="369332"/>
          </a:xfrm>
          <a:prstGeom prst="rect">
            <a:avLst/>
          </a:prstGeom>
          <a:noFill/>
        </p:spPr>
        <p:txBody>
          <a:bodyPr wrap="square" rtlCol="0">
            <a:spAutoFit/>
          </a:bodyPr>
          <a:lstStyle/>
          <a:p>
            <a:r>
              <a:rPr lang="en-US" altLang="zh-CN" dirty="0"/>
              <a:t>2024.7.5</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6955155" cy="833120"/>
          </a:xfrm>
        </p:spPr>
        <p:txBody>
          <a:bodyPr anchor="ctr">
            <a:normAutofit/>
          </a:bodyPr>
          <a:lstStyle/>
          <a:p>
            <a:pPr algn="ctr"/>
            <a:r>
              <a:rPr lang="en-US" altLang="zh-CN" dirty="0"/>
              <a:t>Bus stop utilization analysis</a:t>
            </a:r>
          </a:p>
        </p:txBody>
      </p:sp>
      <p:sp>
        <p:nvSpPr>
          <p:cNvPr id="5" name="Rectangle 41757_#color-886&amp;3357"/>
          <p:cNvSpPr/>
          <p:nvPr>
            <p:custDataLst>
              <p:tags r:id="rId3"/>
            </p:custDataLst>
          </p:nvPr>
        </p:nvSpPr>
        <p:spPr>
          <a:xfrm>
            <a:off x="5343842" y="1132765"/>
            <a:ext cx="3455035" cy="546090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 name="图片 2"/>
          <p:cNvPicPr>
            <a:picLocks noChangeAspect="1"/>
          </p:cNvPicPr>
          <p:nvPr/>
        </p:nvPicPr>
        <p:blipFill>
          <a:blip r:embed="rId5"/>
          <a:stretch>
            <a:fillRect/>
          </a:stretch>
        </p:blipFill>
        <p:spPr>
          <a:xfrm>
            <a:off x="111760" y="1287145"/>
            <a:ext cx="5024120" cy="4451350"/>
          </a:xfrm>
          <a:prstGeom prst="rect">
            <a:avLst/>
          </a:prstGeom>
        </p:spPr>
      </p:pic>
      <p:pic>
        <p:nvPicPr>
          <p:cNvPr id="4" name="图片 3"/>
          <p:cNvPicPr>
            <a:picLocks noChangeAspect="1"/>
          </p:cNvPicPr>
          <p:nvPr/>
        </p:nvPicPr>
        <p:blipFill>
          <a:blip r:embed="rId6"/>
          <a:stretch>
            <a:fillRect/>
          </a:stretch>
        </p:blipFill>
        <p:spPr>
          <a:xfrm>
            <a:off x="9006840" y="1181100"/>
            <a:ext cx="3047365" cy="5060950"/>
          </a:xfrm>
          <a:prstGeom prst="rect">
            <a:avLst/>
          </a:prstGeom>
        </p:spPr>
      </p:pic>
      <p:sp>
        <p:nvSpPr>
          <p:cNvPr id="6" name="文本框 5"/>
          <p:cNvSpPr txBox="1"/>
          <p:nvPr/>
        </p:nvSpPr>
        <p:spPr>
          <a:xfrm>
            <a:off x="5682615" y="1654810"/>
            <a:ext cx="2900680" cy="4587240"/>
          </a:xfrm>
          <a:prstGeom prst="rect">
            <a:avLst/>
          </a:prstGeom>
          <a:noFill/>
        </p:spPr>
        <p:txBody>
          <a:bodyPr wrap="square" rtlCol="0">
            <a:noAutofit/>
          </a:bodyPr>
          <a:lstStyle/>
          <a:p>
            <a:endParaRPr lang="zh-CN" altLang="en-US"/>
          </a:p>
        </p:txBody>
      </p:sp>
      <p:sp>
        <p:nvSpPr>
          <p:cNvPr id="7" name="文本框 6"/>
          <p:cNvSpPr txBox="1"/>
          <p:nvPr/>
        </p:nvSpPr>
        <p:spPr>
          <a:xfrm>
            <a:off x="5473351" y="1231727"/>
            <a:ext cx="3319207" cy="5262979"/>
          </a:xfrm>
          <a:prstGeom prst="rect">
            <a:avLst/>
          </a:prstGeom>
          <a:noFill/>
        </p:spPr>
        <p:txBody>
          <a:bodyPr wrap="square" rtlCol="0">
            <a:spAutoFit/>
          </a:bodyPr>
          <a:lstStyle/>
          <a:p>
            <a:r>
              <a:rPr lang="en-US" altLang="zh-CN" sz="1200" dirty="0">
                <a:solidFill>
                  <a:schemeClr val="bg1"/>
                </a:solidFill>
                <a:cs typeface="+mn-lt"/>
              </a:rPr>
              <a:t>Bus_Stop_Utilization_Analysis.py analyzes the </a:t>
            </a:r>
            <a:r>
              <a:rPr lang="en-US" altLang="zh-CN" sz="1200" dirty="0" err="1">
                <a:solidFill>
                  <a:schemeClr val="bg1"/>
                </a:solidFill>
                <a:cs typeface="+mn-lt"/>
              </a:rPr>
              <a:t>utilization_of</a:t>
            </a:r>
            <a:r>
              <a:rPr lang="en-US" altLang="zh-CN" sz="1200" dirty="0">
                <a:solidFill>
                  <a:schemeClr val="bg1"/>
                </a:solidFill>
                <a:cs typeface="+mn-lt"/>
              </a:rPr>
              <a:t> an urban transportation network station and recommends new stations. </a:t>
            </a:r>
          </a:p>
          <a:p>
            <a:endParaRPr lang="en-US" altLang="zh-CN" sz="1200" dirty="0">
              <a:solidFill>
                <a:schemeClr val="bg1"/>
              </a:solidFill>
              <a:cs typeface="+mn-lt"/>
            </a:endParaRPr>
          </a:p>
          <a:p>
            <a:r>
              <a:rPr lang="en-US" altLang="zh-CN" sz="1200" dirty="0">
                <a:solidFill>
                  <a:schemeClr val="bg1"/>
                </a:solidFill>
                <a:cs typeface="+mn-lt"/>
              </a:rPr>
              <a:t>1.the station information is loaded by reading a data file.  Based on the set utilization threshold, the </a:t>
            </a:r>
            <a:r>
              <a:rPr lang="en-US" altLang="zh-CN" sz="1200" dirty="0" err="1">
                <a:solidFill>
                  <a:schemeClr val="bg1"/>
                </a:solidFill>
                <a:cs typeface="+mn-lt"/>
              </a:rPr>
              <a:t>analyze_stop_utilization</a:t>
            </a:r>
            <a:r>
              <a:rPr lang="en-US" altLang="zh-CN" sz="1200" dirty="0">
                <a:solidFill>
                  <a:schemeClr val="bg1"/>
                </a:solidFill>
                <a:cs typeface="+mn-lt"/>
              </a:rPr>
              <a:t> function identifies underutilized stations where the number of passengers is below the threshold.</a:t>
            </a:r>
          </a:p>
          <a:p>
            <a:endParaRPr lang="en-US" altLang="zh-CN" sz="1200" dirty="0">
              <a:solidFill>
                <a:schemeClr val="bg1"/>
              </a:solidFill>
              <a:cs typeface="+mn-lt"/>
            </a:endParaRPr>
          </a:p>
          <a:p>
            <a:r>
              <a:rPr lang="en-US" altLang="zh-CN" sz="1200" dirty="0">
                <a:solidFill>
                  <a:schemeClr val="bg1"/>
                </a:solidFill>
                <a:cs typeface="+mn-lt"/>
              </a:rPr>
              <a:t>2.The '</a:t>
            </a:r>
            <a:r>
              <a:rPr lang="en-US" altLang="zh-CN" sz="1200" dirty="0" err="1">
                <a:solidFill>
                  <a:schemeClr val="bg1"/>
                </a:solidFill>
                <a:cs typeface="+mn-lt"/>
              </a:rPr>
              <a:t>recommend_new_stops</a:t>
            </a:r>
            <a:r>
              <a:rPr lang="en-US" altLang="zh-CN" sz="1200" dirty="0">
                <a:solidFill>
                  <a:schemeClr val="bg1"/>
                </a:solidFill>
                <a:cs typeface="+mn-lt"/>
              </a:rPr>
              <a:t>' function acts as a placeholder for the recommendation algorithm and copies the entered site data boxes as an example. The '</a:t>
            </a:r>
            <a:r>
              <a:rPr lang="en-US" altLang="zh-CN" sz="1200" dirty="0" err="1">
                <a:solidFill>
                  <a:schemeClr val="bg1"/>
                </a:solidFill>
                <a:cs typeface="+mn-lt"/>
              </a:rPr>
              <a:t>print_underutilized_stops</a:t>
            </a:r>
            <a:r>
              <a:rPr lang="en-US" altLang="zh-CN" sz="1200" dirty="0">
                <a:solidFill>
                  <a:schemeClr val="bg1"/>
                </a:solidFill>
                <a:cs typeface="+mn-lt"/>
              </a:rPr>
              <a:t>' function performs utilization analysis and prints out information about the underutilized sites identified. </a:t>
            </a:r>
          </a:p>
          <a:p>
            <a:endParaRPr lang="en-US" altLang="zh-CN" sz="1200" dirty="0">
              <a:solidFill>
                <a:schemeClr val="bg1"/>
              </a:solidFill>
              <a:cs typeface="+mn-lt"/>
            </a:endParaRPr>
          </a:p>
          <a:p>
            <a:r>
              <a:rPr lang="en-US" altLang="zh-CN" sz="1200" dirty="0">
                <a:solidFill>
                  <a:schemeClr val="bg1"/>
                </a:solidFill>
                <a:cs typeface="+mn-lt"/>
              </a:rPr>
              <a:t>3.The '</a:t>
            </a:r>
            <a:r>
              <a:rPr lang="en-US" altLang="zh-CN" sz="1200" dirty="0" err="1">
                <a:solidFill>
                  <a:schemeClr val="bg1"/>
                </a:solidFill>
                <a:cs typeface="+mn-lt"/>
              </a:rPr>
              <a:t>print_recommended_stops</a:t>
            </a:r>
            <a:r>
              <a:rPr lang="en-US" altLang="zh-CN" sz="1200" dirty="0">
                <a:solidFill>
                  <a:schemeClr val="bg1"/>
                </a:solidFill>
                <a:cs typeface="+mn-lt"/>
              </a:rPr>
              <a:t>' function calls the </a:t>
            </a:r>
            <a:r>
              <a:rPr lang="en-US" altLang="zh-CN" sz="1200" dirty="0" err="1">
                <a:solidFill>
                  <a:schemeClr val="bg1"/>
                </a:solidFill>
                <a:cs typeface="+mn-lt"/>
              </a:rPr>
              <a:t>recommended_stops</a:t>
            </a:r>
            <a:r>
              <a:rPr lang="en-US" altLang="zh-CN" sz="1200" dirty="0">
                <a:solidFill>
                  <a:schemeClr val="bg1"/>
                </a:solidFill>
                <a:cs typeface="+mn-lt"/>
              </a:rPr>
              <a:t> function and prints out the recommended-site information. </a:t>
            </a:r>
          </a:p>
          <a:p>
            <a:endParaRPr lang="en-US" altLang="zh-CN" sz="1200" dirty="0">
              <a:solidFill>
                <a:schemeClr val="bg1"/>
              </a:solidFill>
              <a:cs typeface="+mn-lt"/>
            </a:endParaRPr>
          </a:p>
          <a:p>
            <a:r>
              <a:rPr lang="en-US" altLang="zh-CN" sz="1200" dirty="0">
                <a:solidFill>
                  <a:schemeClr val="bg1"/>
                </a:solidFill>
                <a:cs typeface="+mn-lt"/>
              </a:rPr>
              <a:t>This code shows how to perform a simple utilization analysis and recommendation algorithm framework based on site data to optimize the site layout and service efficiency of the urban transportation network.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516387" y="0"/>
            <a:ext cx="3788410" cy="833120"/>
          </a:xfrm>
        </p:spPr>
        <p:txBody>
          <a:bodyPr anchor="ctr">
            <a:normAutofit/>
          </a:bodyPr>
          <a:lstStyle/>
          <a:p>
            <a:pPr algn="ctr"/>
            <a:r>
              <a:rPr lang="en-US" altLang="zh-CN" dirty="0"/>
              <a:t>GUI</a:t>
            </a:r>
          </a:p>
        </p:txBody>
      </p:sp>
      <p:pic>
        <p:nvPicPr>
          <p:cNvPr id="3" name="图片 2"/>
          <p:cNvPicPr>
            <a:picLocks noChangeAspect="1"/>
          </p:cNvPicPr>
          <p:nvPr/>
        </p:nvPicPr>
        <p:blipFill>
          <a:blip r:embed="rId4"/>
          <a:stretch>
            <a:fillRect/>
          </a:stretch>
        </p:blipFill>
        <p:spPr>
          <a:xfrm>
            <a:off x="298351" y="630237"/>
            <a:ext cx="3826140" cy="3365810"/>
          </a:xfrm>
          <a:prstGeom prst="rect">
            <a:avLst/>
          </a:prstGeom>
        </p:spPr>
      </p:pic>
      <p:pic>
        <p:nvPicPr>
          <p:cNvPr id="4" name="图片 3"/>
          <p:cNvPicPr>
            <a:picLocks noChangeAspect="1"/>
          </p:cNvPicPr>
          <p:nvPr/>
        </p:nvPicPr>
        <p:blipFill>
          <a:blip r:embed="rId5"/>
          <a:stretch>
            <a:fillRect/>
          </a:stretch>
        </p:blipFill>
        <p:spPr>
          <a:xfrm>
            <a:off x="5508213" y="594611"/>
            <a:ext cx="5333961" cy="3437062"/>
          </a:xfrm>
          <a:prstGeom prst="rect">
            <a:avLst/>
          </a:prstGeom>
        </p:spPr>
      </p:pic>
      <p:pic>
        <p:nvPicPr>
          <p:cNvPr id="6" name="图片 5"/>
          <p:cNvPicPr>
            <a:picLocks noChangeAspect="1"/>
          </p:cNvPicPr>
          <p:nvPr/>
        </p:nvPicPr>
        <p:blipFill>
          <a:blip r:embed="rId6"/>
          <a:stretch>
            <a:fillRect/>
          </a:stretch>
        </p:blipFill>
        <p:spPr>
          <a:xfrm>
            <a:off x="227099" y="4126675"/>
            <a:ext cx="4214364" cy="2487880"/>
          </a:xfrm>
          <a:prstGeom prst="rect">
            <a:avLst/>
          </a:prstGeom>
        </p:spPr>
      </p:pic>
      <p:pic>
        <p:nvPicPr>
          <p:cNvPr id="7" name="图片 6"/>
          <p:cNvPicPr>
            <a:picLocks noChangeAspect="1"/>
          </p:cNvPicPr>
          <p:nvPr/>
        </p:nvPicPr>
        <p:blipFill>
          <a:blip r:embed="rId7"/>
          <a:stretch>
            <a:fillRect/>
          </a:stretch>
        </p:blipFill>
        <p:spPr>
          <a:xfrm>
            <a:off x="5609152" y="4126675"/>
            <a:ext cx="5333960" cy="253381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56099" y="180340"/>
            <a:ext cx="3788410" cy="833120"/>
          </a:xfrm>
        </p:spPr>
        <p:txBody>
          <a:bodyPr anchor="ctr">
            <a:normAutofit/>
          </a:bodyPr>
          <a:lstStyle/>
          <a:p>
            <a:pPr algn="ctr"/>
            <a:r>
              <a:rPr lang="en-US" altLang="zh-CN" dirty="0"/>
              <a:t>GUI</a:t>
            </a:r>
          </a:p>
        </p:txBody>
      </p:sp>
      <p:pic>
        <p:nvPicPr>
          <p:cNvPr id="2" name="图片 1"/>
          <p:cNvPicPr>
            <a:picLocks noChangeAspect="1"/>
          </p:cNvPicPr>
          <p:nvPr/>
        </p:nvPicPr>
        <p:blipFill>
          <a:blip r:embed="rId4"/>
          <a:stretch>
            <a:fillRect/>
          </a:stretch>
        </p:blipFill>
        <p:spPr>
          <a:xfrm>
            <a:off x="248507" y="1144270"/>
            <a:ext cx="3455718" cy="2412390"/>
          </a:xfrm>
          <a:prstGeom prst="rect">
            <a:avLst/>
          </a:prstGeom>
        </p:spPr>
      </p:pic>
      <p:pic>
        <p:nvPicPr>
          <p:cNvPr id="5" name="图片 4"/>
          <p:cNvPicPr>
            <a:picLocks noChangeAspect="1"/>
          </p:cNvPicPr>
          <p:nvPr/>
        </p:nvPicPr>
        <p:blipFill>
          <a:blip r:embed="rId5"/>
          <a:stretch>
            <a:fillRect/>
          </a:stretch>
        </p:blipFill>
        <p:spPr>
          <a:xfrm>
            <a:off x="248507" y="3836563"/>
            <a:ext cx="3454050" cy="2412390"/>
          </a:xfrm>
          <a:prstGeom prst="rect">
            <a:avLst/>
          </a:prstGeom>
        </p:spPr>
      </p:pic>
      <p:pic>
        <p:nvPicPr>
          <p:cNvPr id="8" name="图片 7"/>
          <p:cNvPicPr>
            <a:picLocks noChangeAspect="1"/>
          </p:cNvPicPr>
          <p:nvPr/>
        </p:nvPicPr>
        <p:blipFill>
          <a:blip r:embed="rId6"/>
          <a:stretch>
            <a:fillRect/>
          </a:stretch>
        </p:blipFill>
        <p:spPr>
          <a:xfrm>
            <a:off x="8483964" y="1144270"/>
            <a:ext cx="3449273" cy="2284730"/>
          </a:xfrm>
          <a:prstGeom prst="rect">
            <a:avLst/>
          </a:prstGeom>
        </p:spPr>
      </p:pic>
      <p:pic>
        <p:nvPicPr>
          <p:cNvPr id="9" name="图片 8"/>
          <p:cNvPicPr>
            <a:picLocks noChangeAspect="1"/>
          </p:cNvPicPr>
          <p:nvPr/>
        </p:nvPicPr>
        <p:blipFill>
          <a:blip r:embed="rId7"/>
          <a:stretch>
            <a:fillRect/>
          </a:stretch>
        </p:blipFill>
        <p:spPr>
          <a:xfrm>
            <a:off x="8483964" y="3841777"/>
            <a:ext cx="3449273" cy="2096945"/>
          </a:xfrm>
          <a:prstGeom prst="rect">
            <a:avLst/>
          </a:prstGeom>
        </p:spPr>
      </p:pic>
      <p:pic>
        <p:nvPicPr>
          <p:cNvPr id="11" name="图形 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01009" y="1013460"/>
            <a:ext cx="4860925" cy="5496560"/>
          </a:xfrm>
          <a:prstGeom prst="rect">
            <a:avLst/>
          </a:prstGeom>
        </p:spPr>
      </p:pic>
      <p:sp>
        <p:nvSpPr>
          <p:cNvPr id="16" name="文本框 15"/>
          <p:cNvSpPr txBox="1"/>
          <p:nvPr/>
        </p:nvSpPr>
        <p:spPr>
          <a:xfrm>
            <a:off x="3940327" y="1848466"/>
            <a:ext cx="4307536" cy="3785652"/>
          </a:xfrm>
          <a:prstGeom prst="rect">
            <a:avLst/>
          </a:prstGeom>
          <a:noFill/>
        </p:spPr>
        <p:txBody>
          <a:bodyPr wrap="square" rtlCol="0">
            <a:spAutoFit/>
          </a:bodyPr>
          <a:lstStyle/>
          <a:p>
            <a:r>
              <a:rPr lang="en-US" altLang="zh-CN" sz="1500" dirty="0"/>
              <a:t>In GUI.py, it implements a graphical interface program for a traffic network management system, based on PyQt5 and Folium libraries. </a:t>
            </a:r>
          </a:p>
          <a:p>
            <a:r>
              <a:rPr lang="en-US" altLang="zh-CN" sz="1500" dirty="0"/>
              <a:t>The program loads bus stop and route data by reading CSV files, users can add and delete stops on the map, and use depth-first search and Dijkstra algorithm to find and display routes between stops. The interface provides function buttons such as add site, delete site, undo delete, display route. And can draw multiple possible paths and the shortest path on the map. </a:t>
            </a:r>
          </a:p>
          <a:p>
            <a:r>
              <a:rPr lang="en-US" altLang="zh-CN" sz="1500" dirty="0"/>
              <a:t>The overall design makes full use of the combination of data structure, algorithm and graphical interface, and shows the practical application of urban bus network analysis and optimization.</a:t>
            </a:r>
            <a:endParaRPr lang="zh-CN" altLang="en-US" sz="15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801394" y="-59129"/>
            <a:ext cx="3820160" cy="833120"/>
          </a:xfrm>
        </p:spPr>
        <p:txBody>
          <a:bodyPr anchor="ctr">
            <a:normAutofit/>
          </a:bodyPr>
          <a:lstStyle/>
          <a:p>
            <a:pPr algn="ctr"/>
            <a:r>
              <a:rPr lang="en-US" altLang="zh-CN" dirty="0"/>
              <a:t>main</a:t>
            </a:r>
          </a:p>
        </p:txBody>
      </p:sp>
      <p:sp>
        <p:nvSpPr>
          <p:cNvPr id="5" name="Rectangle 41757_#color-886&amp;3357"/>
          <p:cNvSpPr/>
          <p:nvPr>
            <p:custDataLst>
              <p:tags r:id="rId3"/>
            </p:custDataLst>
          </p:nvPr>
        </p:nvSpPr>
        <p:spPr>
          <a:xfrm>
            <a:off x="7984135" y="773991"/>
            <a:ext cx="4082943" cy="569806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p:cNvPicPr>
            <a:picLocks noChangeAspect="1"/>
          </p:cNvPicPr>
          <p:nvPr/>
        </p:nvPicPr>
        <p:blipFill>
          <a:blip r:embed="rId5"/>
          <a:stretch>
            <a:fillRect/>
          </a:stretch>
        </p:blipFill>
        <p:spPr>
          <a:xfrm>
            <a:off x="46508" y="818902"/>
            <a:ext cx="4082943" cy="5273139"/>
          </a:xfrm>
          <a:prstGeom prst="rect">
            <a:avLst/>
          </a:prstGeom>
        </p:spPr>
      </p:pic>
      <p:pic>
        <p:nvPicPr>
          <p:cNvPr id="6" name="图片 5"/>
          <p:cNvPicPr>
            <a:picLocks noChangeAspect="1"/>
          </p:cNvPicPr>
          <p:nvPr/>
        </p:nvPicPr>
        <p:blipFill>
          <a:blip r:embed="rId6"/>
          <a:stretch>
            <a:fillRect/>
          </a:stretch>
        </p:blipFill>
        <p:spPr>
          <a:xfrm>
            <a:off x="3987017" y="818902"/>
            <a:ext cx="3754621" cy="5154386"/>
          </a:xfrm>
          <a:prstGeom prst="rect">
            <a:avLst/>
          </a:prstGeom>
        </p:spPr>
      </p:pic>
      <p:sp>
        <p:nvSpPr>
          <p:cNvPr id="7" name="文本框 6"/>
          <p:cNvSpPr txBox="1"/>
          <p:nvPr/>
        </p:nvSpPr>
        <p:spPr>
          <a:xfrm>
            <a:off x="8251190" y="1181100"/>
            <a:ext cx="2955290" cy="4548505"/>
          </a:xfrm>
          <a:prstGeom prst="rect">
            <a:avLst/>
          </a:prstGeom>
          <a:noFill/>
        </p:spPr>
        <p:txBody>
          <a:bodyPr wrap="none" rtlCol="0">
            <a:noAutofit/>
          </a:bodyPr>
          <a:lstStyle/>
          <a:p>
            <a:endParaRPr lang="zh-CN" altLang="en-US"/>
          </a:p>
        </p:txBody>
      </p:sp>
      <p:sp>
        <p:nvSpPr>
          <p:cNvPr id="8" name="文本框 7"/>
          <p:cNvSpPr txBox="1"/>
          <p:nvPr/>
        </p:nvSpPr>
        <p:spPr>
          <a:xfrm>
            <a:off x="8097300" y="920057"/>
            <a:ext cx="3856611" cy="4447590"/>
          </a:xfrm>
          <a:prstGeom prst="rect">
            <a:avLst/>
          </a:prstGeom>
          <a:noFill/>
        </p:spPr>
        <p:txBody>
          <a:bodyPr wrap="square" rtlCol="0">
            <a:noAutofit/>
          </a:bodyPr>
          <a:lstStyle/>
          <a:p>
            <a:r>
              <a:rPr lang="en-US" altLang="zh-CN" sz="1600" dirty="0">
                <a:solidFill>
                  <a:schemeClr val="bg1"/>
                </a:solidFill>
                <a:cs typeface="+mn-lt"/>
              </a:rPr>
              <a:t>In main .</a:t>
            </a:r>
            <a:r>
              <a:rPr lang="en-US" altLang="zh-CN" sz="1600" dirty="0" err="1">
                <a:solidFill>
                  <a:schemeClr val="bg1"/>
                </a:solidFill>
                <a:cs typeface="+mn-lt"/>
              </a:rPr>
              <a:t>py</a:t>
            </a:r>
            <a:r>
              <a:rPr lang="en-US" altLang="zh-CN" sz="1600" dirty="0">
                <a:solidFill>
                  <a:schemeClr val="bg1"/>
                </a:solidFill>
                <a:cs typeface="+mn-lt"/>
              </a:rPr>
              <a:t>, it implements a PyQT5-based GUI for a traffic network analysis tool. The main functions include calling different traffic network analysis functions by buttons, such as drawing network map, finding path, calculating maximum centrality, time prediction, shortest path, route efficiency analysis, peak hour traffic analysis, bus stop utilization analysis and traffic network GUI. After each button is clicked, the result of the function execution is captured by redirecting the standard output. Also included the function of reset the node. The code and the GUI layout and interaction logic are realized by inheriting the </a:t>
            </a:r>
            <a:r>
              <a:rPr lang="en-US" altLang="zh-CN" sz="1600" dirty="0" err="1">
                <a:solidFill>
                  <a:schemeClr val="bg1"/>
                </a:solidFill>
                <a:cs typeface="+mn-lt"/>
              </a:rPr>
              <a:t>QtWidgets.QWidget</a:t>
            </a:r>
            <a:r>
              <a:rPr lang="en-US" altLang="zh-CN" sz="1600" dirty="0">
                <a:solidFill>
                  <a:schemeClr val="bg1"/>
                </a:solidFill>
                <a:cs typeface="+mn-lt"/>
              </a:rPr>
              <a:t> class. The signal-slot mechanism provided by PyQt5 is used to deal with button click events, so that users can easily analyze and visualize the traffic network.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534199" y="74847"/>
            <a:ext cx="3820160" cy="833120"/>
          </a:xfrm>
        </p:spPr>
        <p:txBody>
          <a:bodyPr anchor="ctr">
            <a:normAutofit/>
          </a:bodyPr>
          <a:lstStyle/>
          <a:p>
            <a:pPr algn="ctr"/>
            <a:r>
              <a:rPr lang="en-US" altLang="zh-CN" dirty="0"/>
              <a:t>main</a:t>
            </a:r>
          </a:p>
        </p:txBody>
      </p:sp>
      <p:pic>
        <p:nvPicPr>
          <p:cNvPr id="3" name="图片 2"/>
          <p:cNvPicPr>
            <a:picLocks noChangeAspect="1"/>
          </p:cNvPicPr>
          <p:nvPr/>
        </p:nvPicPr>
        <p:blipFill>
          <a:blip r:embed="rId4"/>
          <a:stretch>
            <a:fillRect/>
          </a:stretch>
        </p:blipFill>
        <p:spPr>
          <a:xfrm>
            <a:off x="1676400" y="1264920"/>
            <a:ext cx="3810635" cy="2274570"/>
          </a:xfrm>
          <a:prstGeom prst="rect">
            <a:avLst/>
          </a:prstGeom>
        </p:spPr>
      </p:pic>
      <p:pic>
        <p:nvPicPr>
          <p:cNvPr id="4" name="图片 3"/>
          <p:cNvPicPr>
            <a:picLocks noChangeAspect="1"/>
          </p:cNvPicPr>
          <p:nvPr/>
        </p:nvPicPr>
        <p:blipFill>
          <a:blip r:embed="rId5"/>
          <a:stretch>
            <a:fillRect/>
          </a:stretch>
        </p:blipFill>
        <p:spPr>
          <a:xfrm>
            <a:off x="1682115" y="3788410"/>
            <a:ext cx="3804285" cy="2271395"/>
          </a:xfrm>
          <a:prstGeom prst="rect">
            <a:avLst/>
          </a:prstGeom>
        </p:spPr>
      </p:pic>
      <p:pic>
        <p:nvPicPr>
          <p:cNvPr id="7" name="图片 6"/>
          <p:cNvPicPr>
            <a:picLocks noChangeAspect="1"/>
          </p:cNvPicPr>
          <p:nvPr/>
        </p:nvPicPr>
        <p:blipFill>
          <a:blip r:embed="rId6"/>
          <a:stretch>
            <a:fillRect/>
          </a:stretch>
        </p:blipFill>
        <p:spPr>
          <a:xfrm>
            <a:off x="7402830" y="1360170"/>
            <a:ext cx="3634740" cy="3810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0" y="157975"/>
            <a:ext cx="3155950" cy="833120"/>
          </a:xfrm>
        </p:spPr>
        <p:txBody>
          <a:bodyPr anchor="ctr">
            <a:normAutofit/>
          </a:bodyPr>
          <a:lstStyle/>
          <a:p>
            <a:pPr algn="ctr"/>
            <a:r>
              <a:rPr lang="en-US" altLang="zh-CN" dirty="0"/>
              <a:t>test</a:t>
            </a:r>
          </a:p>
        </p:txBody>
      </p:sp>
      <p:pic>
        <p:nvPicPr>
          <p:cNvPr id="2" name="图片 1"/>
          <p:cNvPicPr>
            <a:picLocks noChangeAspect="1"/>
          </p:cNvPicPr>
          <p:nvPr/>
        </p:nvPicPr>
        <p:blipFill>
          <a:blip r:embed="rId4"/>
          <a:stretch>
            <a:fillRect/>
          </a:stretch>
        </p:blipFill>
        <p:spPr>
          <a:xfrm>
            <a:off x="469265" y="1181100"/>
            <a:ext cx="10509250" cy="2016125"/>
          </a:xfrm>
          <a:prstGeom prst="rect">
            <a:avLst/>
          </a:prstGeom>
        </p:spPr>
      </p:pic>
      <p:pic>
        <p:nvPicPr>
          <p:cNvPr id="5" name="图片 4"/>
          <p:cNvPicPr>
            <a:picLocks noChangeAspect="1"/>
          </p:cNvPicPr>
          <p:nvPr/>
        </p:nvPicPr>
        <p:blipFill>
          <a:blip r:embed="rId5"/>
          <a:stretch>
            <a:fillRect/>
          </a:stretch>
        </p:blipFill>
        <p:spPr>
          <a:xfrm>
            <a:off x="541020" y="3327400"/>
            <a:ext cx="10437495" cy="32080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255130" y="191135"/>
            <a:ext cx="3155950" cy="833120"/>
          </a:xfrm>
        </p:spPr>
        <p:txBody>
          <a:bodyPr anchor="ctr">
            <a:normAutofit/>
          </a:bodyPr>
          <a:lstStyle/>
          <a:p>
            <a:pPr algn="ctr"/>
            <a:r>
              <a:rPr lang="en-US" altLang="zh-CN" dirty="0"/>
              <a:t>test</a:t>
            </a:r>
          </a:p>
        </p:txBody>
      </p:sp>
      <p:pic>
        <p:nvPicPr>
          <p:cNvPr id="2" name="图片 1"/>
          <p:cNvPicPr>
            <a:picLocks noChangeAspect="1"/>
          </p:cNvPicPr>
          <p:nvPr/>
        </p:nvPicPr>
        <p:blipFill rotWithShape="1">
          <a:blip r:embed="rId4"/>
          <a:srcRect r="41613"/>
          <a:stretch/>
        </p:blipFill>
        <p:spPr>
          <a:xfrm>
            <a:off x="417987" y="1024255"/>
            <a:ext cx="5353421" cy="3077210"/>
          </a:xfrm>
          <a:prstGeom prst="rect">
            <a:avLst/>
          </a:prstGeom>
        </p:spPr>
      </p:pic>
      <p:pic>
        <p:nvPicPr>
          <p:cNvPr id="3" name="图片 2"/>
          <p:cNvPicPr>
            <a:picLocks noChangeAspect="1"/>
          </p:cNvPicPr>
          <p:nvPr/>
        </p:nvPicPr>
        <p:blipFill>
          <a:blip r:embed="rId5"/>
          <a:stretch>
            <a:fillRect/>
          </a:stretch>
        </p:blipFill>
        <p:spPr>
          <a:xfrm>
            <a:off x="600191" y="4241165"/>
            <a:ext cx="2557780" cy="2425700"/>
          </a:xfrm>
          <a:prstGeom prst="rect">
            <a:avLst/>
          </a:prstGeom>
        </p:spPr>
      </p:pic>
      <p:pic>
        <p:nvPicPr>
          <p:cNvPr id="8" name="图片 7">
            <a:extLst>
              <a:ext uri="{FF2B5EF4-FFF2-40B4-BE49-F238E27FC236}">
                <a16:creationId xmlns:a16="http://schemas.microsoft.com/office/drawing/2014/main" id="{7CA4513A-6BA9-AC66-9CEF-3AD332EDB716}"/>
              </a:ext>
            </a:extLst>
          </p:cNvPr>
          <p:cNvPicPr>
            <a:picLocks noChangeAspect="1"/>
          </p:cNvPicPr>
          <p:nvPr/>
        </p:nvPicPr>
        <p:blipFill>
          <a:blip r:embed="rId6"/>
          <a:stretch>
            <a:fillRect/>
          </a:stretch>
        </p:blipFill>
        <p:spPr>
          <a:xfrm>
            <a:off x="6238388" y="191135"/>
            <a:ext cx="5353421" cy="6307167"/>
          </a:xfrm>
          <a:prstGeom prst="rect">
            <a:avLst/>
          </a:prstGeom>
        </p:spPr>
      </p:pic>
      <p:sp>
        <p:nvSpPr>
          <p:cNvPr id="7" name="文本框 6">
            <a:extLst>
              <a:ext uri="{FF2B5EF4-FFF2-40B4-BE49-F238E27FC236}">
                <a16:creationId xmlns:a16="http://schemas.microsoft.com/office/drawing/2014/main" id="{17CECA29-3395-EA46-C4BD-4D0CAF1B1525}"/>
              </a:ext>
            </a:extLst>
          </p:cNvPr>
          <p:cNvSpPr txBox="1"/>
          <p:nvPr/>
        </p:nvSpPr>
        <p:spPr>
          <a:xfrm>
            <a:off x="7075714" y="995550"/>
            <a:ext cx="3716976" cy="4524315"/>
          </a:xfrm>
          <a:prstGeom prst="rect">
            <a:avLst/>
          </a:prstGeom>
          <a:noFill/>
        </p:spPr>
        <p:txBody>
          <a:bodyPr wrap="square">
            <a:spAutoFit/>
          </a:bodyPr>
          <a:lstStyle/>
          <a:p>
            <a:r>
              <a:rPr lang="en-US" altLang="zh-CN" dirty="0">
                <a:solidFill>
                  <a:schemeClr val="bg1"/>
                </a:solidFill>
              </a:rPr>
              <a:t>The test part is used to test all the codes in </a:t>
            </a:r>
            <a:r>
              <a:rPr lang="en-US" altLang="zh-CN" dirty="0" err="1">
                <a:solidFill>
                  <a:schemeClr val="bg1"/>
                </a:solidFill>
              </a:rPr>
              <a:t>ToolBox</a:t>
            </a:r>
            <a:r>
              <a:rPr lang="en-US" altLang="zh-CN" dirty="0">
                <a:solidFill>
                  <a:schemeClr val="bg1"/>
                </a:solidFill>
              </a:rPr>
              <a:t> to ensure the normal operation of the functions. Here we use </a:t>
            </a:r>
            <a:r>
              <a:rPr lang="en-US" altLang="zh-CN" dirty="0" err="1">
                <a:solidFill>
                  <a:schemeClr val="bg1"/>
                </a:solidFill>
              </a:rPr>
              <a:t>unittest</a:t>
            </a:r>
            <a:r>
              <a:rPr lang="en-US" altLang="zh-CN" dirty="0">
                <a:solidFill>
                  <a:schemeClr val="bg1"/>
                </a:solidFill>
              </a:rPr>
              <a:t> to test the program, which covers almost all the functions in the program. During test, import several needed libraries, </a:t>
            </a:r>
            <a:r>
              <a:rPr lang="en-US" altLang="zh-CN" dirty="0" err="1">
                <a:solidFill>
                  <a:schemeClr val="bg1"/>
                </a:solidFill>
              </a:rPr>
              <a:t>numpy</a:t>
            </a:r>
            <a:r>
              <a:rPr lang="en-US" altLang="zh-CN" dirty="0">
                <a:solidFill>
                  <a:schemeClr val="bg1"/>
                </a:solidFill>
              </a:rPr>
              <a:t>, pandas for example. There are 10 tests and the test covered almost all the functions achieved in the program. After our continuous improvement and testing, the final total coverage rate is 84%. Finally, we use the code coverage extension to show our test coverage rate.</a:t>
            </a:r>
            <a:endParaRPr lang="zh-CN" altLang="en-US"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1246721" y="72381"/>
            <a:ext cx="5717779" cy="1002335"/>
          </a:xfrm>
        </p:spPr>
        <p:txBody>
          <a:bodyPr anchor="ctr">
            <a:normAutofit/>
          </a:bodyPr>
          <a:lstStyle/>
          <a:p>
            <a:pPr algn="ctr"/>
            <a:r>
              <a:rPr lang="en-US" altLang="zh-CN" b="1" kern="100" dirty="0">
                <a:effectLst/>
                <a:latin typeface="微软雅黑" panose="020B0503020204020204" pitchFamily="34" charset="-122"/>
                <a:cs typeface="微软雅黑" panose="020B0503020204020204" pitchFamily="34" charset="-122"/>
              </a:rPr>
              <a:t>Division</a:t>
            </a:r>
            <a:endParaRPr lang="en-US" altLang="zh-CN" sz="4800" dirty="0"/>
          </a:p>
        </p:txBody>
      </p:sp>
      <p:sp>
        <p:nvSpPr>
          <p:cNvPr id="6" name="文本框 5">
            <a:extLst>
              <a:ext uri="{FF2B5EF4-FFF2-40B4-BE49-F238E27FC236}">
                <a16:creationId xmlns:a16="http://schemas.microsoft.com/office/drawing/2014/main" id="{C242B971-7788-2C97-3001-D4ED4E5ED816}"/>
              </a:ext>
            </a:extLst>
          </p:cNvPr>
          <p:cNvSpPr txBox="1"/>
          <p:nvPr/>
        </p:nvSpPr>
        <p:spPr>
          <a:xfrm>
            <a:off x="360485" y="1649448"/>
            <a:ext cx="7079519" cy="369331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dirty="0" err="1"/>
              <a:t>Bihan</a:t>
            </a:r>
            <a:r>
              <a:rPr lang="en-US" altLang="zh-CN" dirty="0"/>
              <a:t> Hou: Write Peak Hours Traffic Analysis, Bus Stop Utilization Analysis function code, GUI, translation code</a:t>
            </a:r>
          </a:p>
          <a:p>
            <a:endParaRPr lang="en-US" altLang="zh-CN" dirty="0"/>
          </a:p>
          <a:p>
            <a:r>
              <a:rPr lang="en-US" altLang="zh-CN" dirty="0" err="1"/>
              <a:t>Minghao</a:t>
            </a:r>
            <a:r>
              <a:rPr lang="en-US" altLang="zh-CN" dirty="0"/>
              <a:t> Li: Write time predict, route </a:t>
            </a:r>
            <a:r>
              <a:rPr lang="en-US" altLang="zh-CN" dirty="0" err="1"/>
              <a:t>effciency</a:t>
            </a:r>
            <a:r>
              <a:rPr lang="en-US" altLang="zh-CN" dirty="0"/>
              <a:t>, test coverage, GUI, main function code</a:t>
            </a:r>
          </a:p>
          <a:p>
            <a:endParaRPr lang="en-US" altLang="zh-CN" dirty="0"/>
          </a:p>
          <a:p>
            <a:r>
              <a:rPr lang="en-US" altLang="zh-CN" dirty="0" err="1"/>
              <a:t>Haodong</a:t>
            </a:r>
            <a:r>
              <a:rPr lang="en-US" altLang="zh-CN" dirty="0"/>
              <a:t> Yang: Write find highest centrality, shortest path, GUI, main function code</a:t>
            </a:r>
          </a:p>
          <a:p>
            <a:endParaRPr lang="en-US" altLang="zh-CN" dirty="0"/>
          </a:p>
          <a:p>
            <a:r>
              <a:rPr lang="en-US" altLang="zh-CN" dirty="0" err="1"/>
              <a:t>Xinyue</a:t>
            </a:r>
            <a:r>
              <a:rPr lang="en-US" altLang="zh-CN" dirty="0"/>
              <a:t> He: Write plt graph</a:t>
            </a:r>
            <a:r>
              <a:rPr lang="en-US" altLang="zh-CN"/>
              <a:t>, find routes </a:t>
            </a:r>
            <a:r>
              <a:rPr lang="en-US" altLang="zh-CN" dirty="0"/>
              <a:t>function code, write PPT and speech report</a:t>
            </a:r>
          </a:p>
          <a:p>
            <a:endParaRPr lang="en-US" altLang="zh-CN" dirty="0"/>
          </a:p>
          <a:p>
            <a:r>
              <a:rPr lang="en-US" altLang="zh-CN" dirty="0" err="1"/>
              <a:t>Haihan</a:t>
            </a:r>
            <a:r>
              <a:rPr lang="en-US" altLang="zh-CN" dirty="0"/>
              <a:t> Tang: Write Test function code</a:t>
            </a:r>
          </a:p>
        </p:txBody>
      </p:sp>
      <p:pic>
        <p:nvPicPr>
          <p:cNvPr id="7" name="图片 6">
            <a:extLst>
              <a:ext uri="{FF2B5EF4-FFF2-40B4-BE49-F238E27FC236}">
                <a16:creationId xmlns:a16="http://schemas.microsoft.com/office/drawing/2014/main" id="{41411CA5-3863-BA42-D94F-5DB5B3C4EE2C}"/>
              </a:ext>
            </a:extLst>
          </p:cNvPr>
          <p:cNvPicPr>
            <a:picLocks noChangeAspect="1"/>
          </p:cNvPicPr>
          <p:nvPr/>
        </p:nvPicPr>
        <p:blipFill>
          <a:blip r:embed="rId4"/>
          <a:stretch>
            <a:fillRect/>
          </a:stretch>
        </p:blipFill>
        <p:spPr>
          <a:xfrm>
            <a:off x="7651017" y="2005755"/>
            <a:ext cx="4180498" cy="2980706"/>
          </a:xfrm>
          <a:prstGeom prst="rect">
            <a:avLst/>
          </a:prstGeom>
        </p:spPr>
      </p:pic>
    </p:spTree>
    <p:custDataLst>
      <p:tags r:id="rId1"/>
    </p:custDataLst>
    <p:extLst>
      <p:ext uri="{BB962C8B-B14F-4D97-AF65-F5344CB8AC3E}">
        <p14:creationId xmlns:p14="http://schemas.microsoft.com/office/powerpoint/2010/main" val="2135618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p:txBody>
          <a:bodyPr/>
          <a:lstStyle/>
          <a:p>
            <a:r>
              <a:rPr lang="en-US" altLang="zh-CN" dirty="0"/>
              <a:t>Thank you!</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3156585" cy="833120"/>
          </a:xfrm>
        </p:spPr>
        <p:txBody>
          <a:bodyPr anchor="ctr">
            <a:normAutofit/>
          </a:bodyPr>
          <a:lstStyle/>
          <a:p>
            <a:pPr algn="ctr"/>
            <a:r>
              <a:rPr lang="en-US" altLang="zh-CN" dirty="0"/>
              <a:t>Introduction</a:t>
            </a:r>
          </a:p>
        </p:txBody>
      </p:sp>
      <p:sp>
        <p:nvSpPr>
          <p:cNvPr id="5" name="Rectangle 41757_#color-886&amp;3357"/>
          <p:cNvSpPr/>
          <p:nvPr>
            <p:custDataLst>
              <p:tags r:id="rId3"/>
            </p:custDataLst>
          </p:nvPr>
        </p:nvSpPr>
        <p:spPr>
          <a:xfrm>
            <a:off x="321085" y="1554202"/>
            <a:ext cx="4715502" cy="3970829"/>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7" name="矩形 6"/>
          <p:cNvSpPr/>
          <p:nvPr>
            <p:custDataLst>
              <p:tags r:id="rId4"/>
            </p:custDataLst>
          </p:nvPr>
        </p:nvSpPr>
        <p:spPr>
          <a:xfrm>
            <a:off x="576549" y="1773089"/>
            <a:ext cx="4004548" cy="3595920"/>
          </a:xfrm>
          <a:prstGeom prst="rect">
            <a:avLst/>
          </a:prstGeom>
          <a:noFill/>
        </p:spPr>
        <p:txBody>
          <a:bodyPr wrap="square" lIns="0" tIns="0" rIns="0" bIns="0" rtlCol="0" anchor="t">
            <a:noAutofit/>
          </a:bodyPr>
          <a:lstStyle/>
          <a:p>
            <a:pPr algn="just">
              <a:lnSpc>
                <a:spcPct val="150000"/>
              </a:lnSpc>
              <a:spcBef>
                <a:spcPct val="0"/>
              </a:spcBef>
              <a:spcAft>
                <a:spcPct val="0"/>
              </a:spcAft>
            </a:pPr>
            <a:r>
              <a:rPr lang="zh-CN" altLang="en-US" dirty="0">
                <a:solidFill>
                  <a:schemeClr val="dk1">
                    <a:lumMod val="85000"/>
                    <a:lumOff val="15000"/>
                  </a:schemeClr>
                </a:solidFill>
                <a:cs typeface="+mn-lt"/>
              </a:rPr>
              <a:t>This project challenges us to develop a transportation network analysis system. The goal is to model an urban area's bus transportation system using graphs, with stops as nodes and routes as edges. This model will help analyze and improve route efficiency and predict travel </a:t>
            </a:r>
            <a:r>
              <a:rPr lang="zh-CN" altLang="en-US" sz="2000" dirty="0">
                <a:solidFill>
                  <a:schemeClr val="dk1">
                    <a:lumMod val="85000"/>
                    <a:lumOff val="15000"/>
                  </a:schemeClr>
                </a:solidFill>
                <a:cs typeface="+mn-lt"/>
              </a:rPr>
              <a:t>times</a:t>
            </a:r>
            <a:r>
              <a:rPr lang="zh-CN" altLang="en-US" sz="2000" dirty="0">
                <a:solidFill>
                  <a:schemeClr val="dk1">
                    <a:lumMod val="85000"/>
                    <a:lumOff val="15000"/>
                  </a:schemeClr>
                </a:solidFill>
                <a:latin typeface="+mn-ea"/>
                <a:cs typeface="+mn-ea"/>
              </a:rPr>
              <a:t>.</a:t>
            </a:r>
          </a:p>
        </p:txBody>
      </p:sp>
      <p:pic>
        <p:nvPicPr>
          <p:cNvPr id="3" name="图片 2"/>
          <p:cNvPicPr>
            <a:picLocks noChangeAspect="1"/>
          </p:cNvPicPr>
          <p:nvPr/>
        </p:nvPicPr>
        <p:blipFill>
          <a:blip r:embed="rId6"/>
          <a:stretch>
            <a:fillRect/>
          </a:stretch>
        </p:blipFill>
        <p:spPr>
          <a:xfrm>
            <a:off x="5229225" y="1577340"/>
            <a:ext cx="6304915" cy="43510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3156585" cy="833120"/>
          </a:xfrm>
        </p:spPr>
        <p:txBody>
          <a:bodyPr anchor="ctr">
            <a:normAutofit/>
          </a:bodyPr>
          <a:lstStyle/>
          <a:p>
            <a:pPr algn="ctr"/>
            <a:r>
              <a:rPr lang="en-US" altLang="zh-CN" dirty="0"/>
              <a:t>Plot graph</a:t>
            </a:r>
          </a:p>
        </p:txBody>
      </p:sp>
      <p:sp>
        <p:nvSpPr>
          <p:cNvPr id="5" name="Rectangle 41757_#color-886&amp;3357"/>
          <p:cNvSpPr/>
          <p:nvPr>
            <p:custDataLst>
              <p:tags r:id="rId3"/>
            </p:custDataLst>
          </p:nvPr>
        </p:nvSpPr>
        <p:spPr>
          <a:xfrm>
            <a:off x="5646699" y="178690"/>
            <a:ext cx="5959300" cy="3175457"/>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descr="微信图片_20240704183928"/>
          <p:cNvPicPr>
            <a:picLocks noChangeAspect="1"/>
          </p:cNvPicPr>
          <p:nvPr/>
        </p:nvPicPr>
        <p:blipFill>
          <a:blip r:embed="rId5"/>
          <a:stretch>
            <a:fillRect/>
          </a:stretch>
        </p:blipFill>
        <p:spPr>
          <a:xfrm>
            <a:off x="60440" y="1238666"/>
            <a:ext cx="4994601" cy="4726969"/>
          </a:xfrm>
          <a:prstGeom prst="rect">
            <a:avLst/>
          </a:prstGeom>
        </p:spPr>
      </p:pic>
      <p:pic>
        <p:nvPicPr>
          <p:cNvPr id="8" name="图片 7" descr="微信图片_20240704162155"/>
          <p:cNvPicPr>
            <a:picLocks noChangeAspect="1"/>
          </p:cNvPicPr>
          <p:nvPr/>
        </p:nvPicPr>
        <p:blipFill>
          <a:blip r:embed="rId6"/>
          <a:stretch>
            <a:fillRect/>
          </a:stretch>
        </p:blipFill>
        <p:spPr>
          <a:xfrm>
            <a:off x="6667047" y="3429000"/>
            <a:ext cx="3476282" cy="3250310"/>
          </a:xfrm>
          <a:prstGeom prst="rect">
            <a:avLst/>
          </a:prstGeom>
        </p:spPr>
      </p:pic>
      <p:sp>
        <p:nvSpPr>
          <p:cNvPr id="9" name="文本框 8"/>
          <p:cNvSpPr txBox="1"/>
          <p:nvPr/>
        </p:nvSpPr>
        <p:spPr>
          <a:xfrm>
            <a:off x="5693022" y="347980"/>
            <a:ext cx="5959300" cy="4408789"/>
          </a:xfrm>
          <a:prstGeom prst="rect">
            <a:avLst/>
          </a:prstGeom>
          <a:noFill/>
        </p:spPr>
        <p:txBody>
          <a:bodyPr wrap="square" rtlCol="0">
            <a:noAutofit/>
          </a:bodyPr>
          <a:lstStyle/>
          <a:p>
            <a:pPr marL="228600" indent="-228600">
              <a:buAutoNum type="arabicPeriod"/>
            </a:pPr>
            <a:r>
              <a:rPr lang="en-US" altLang="zh-CN" sz="1600" dirty="0">
                <a:solidFill>
                  <a:schemeClr val="bg1"/>
                </a:solidFill>
                <a:latin typeface="+mj-lt"/>
                <a:cs typeface="+mj-lt"/>
              </a:rPr>
              <a:t>Load the site and route data via the '</a:t>
            </a:r>
            <a:r>
              <a:rPr lang="en-US" altLang="zh-CN" sz="1600" dirty="0" err="1">
                <a:solidFill>
                  <a:schemeClr val="bg1"/>
                </a:solidFill>
                <a:latin typeface="+mj-lt"/>
                <a:cs typeface="+mj-lt"/>
              </a:rPr>
              <a:t>load_stops_df</a:t>
            </a:r>
            <a:r>
              <a:rPr lang="en-US" altLang="zh-CN" sz="1600" dirty="0">
                <a:solidFill>
                  <a:schemeClr val="bg1"/>
                </a:solidFill>
                <a:latin typeface="+mj-lt"/>
                <a:cs typeface="+mj-lt"/>
              </a:rPr>
              <a:t>' and '</a:t>
            </a:r>
            <a:r>
              <a:rPr lang="en-US" altLang="zh-CN" sz="1600" dirty="0" err="1">
                <a:solidFill>
                  <a:schemeClr val="bg1"/>
                </a:solidFill>
                <a:latin typeface="+mj-lt"/>
                <a:cs typeface="+mj-lt"/>
              </a:rPr>
              <a:t>load_routes_df</a:t>
            </a:r>
            <a:r>
              <a:rPr lang="en-US" altLang="zh-CN" sz="1600" dirty="0">
                <a:solidFill>
                  <a:schemeClr val="bg1"/>
                </a:solidFill>
                <a:latin typeface="+mj-lt"/>
                <a:cs typeface="+mj-lt"/>
              </a:rPr>
              <a:t>' functions, reading from the specified CSV file respectively and returning 'Pandas </a:t>
            </a:r>
            <a:r>
              <a:rPr lang="en-US" altLang="zh-CN" sz="1600" dirty="0" err="1">
                <a:solidFill>
                  <a:schemeClr val="bg1"/>
                </a:solidFill>
                <a:latin typeface="+mj-lt"/>
                <a:cs typeface="+mj-lt"/>
              </a:rPr>
              <a:t>DataFrame</a:t>
            </a:r>
            <a:r>
              <a:rPr lang="en-US" altLang="zh-CN" sz="1600" dirty="0">
                <a:solidFill>
                  <a:schemeClr val="bg1"/>
                </a:solidFill>
                <a:latin typeface="+mj-lt"/>
                <a:cs typeface="+mj-lt"/>
              </a:rPr>
              <a:t>’.</a:t>
            </a:r>
          </a:p>
          <a:p>
            <a:pPr marL="228600" indent="-228600">
              <a:buAutoNum type="arabicPeriod"/>
            </a:pPr>
            <a:endParaRPr lang="en-US" altLang="zh-CN" sz="1600" dirty="0">
              <a:solidFill>
                <a:schemeClr val="bg1"/>
              </a:solidFill>
              <a:latin typeface="+mj-lt"/>
              <a:cs typeface="+mj-lt"/>
            </a:endParaRPr>
          </a:p>
          <a:p>
            <a:pPr marL="228600" indent="-228600">
              <a:buAutoNum type="arabicPeriod"/>
            </a:pPr>
            <a:r>
              <a:rPr lang="en-US" altLang="zh-CN" sz="1600" dirty="0">
                <a:solidFill>
                  <a:schemeClr val="bg1"/>
                </a:solidFill>
                <a:latin typeface="+mj-lt"/>
                <a:cs typeface="+mj-lt"/>
              </a:rPr>
              <a:t>The </a:t>
            </a:r>
            <a:r>
              <a:rPr lang="en-US" altLang="zh-CN" sz="1600" dirty="0" err="1">
                <a:solidFill>
                  <a:schemeClr val="bg1"/>
                </a:solidFill>
                <a:latin typeface="+mj-lt"/>
                <a:cs typeface="+mj-lt"/>
              </a:rPr>
              <a:t>create_graph</a:t>
            </a:r>
            <a:r>
              <a:rPr lang="en-US" altLang="zh-CN" sz="1600" dirty="0">
                <a:solidFill>
                  <a:schemeClr val="bg1"/>
                </a:solidFill>
                <a:latin typeface="+mj-lt"/>
                <a:cs typeface="+mj-lt"/>
              </a:rPr>
              <a:t> function creates a directed graph  </a:t>
            </a:r>
          </a:p>
          <a:p>
            <a:pPr marL="228600" indent="-228600">
              <a:buAutoNum type="arabicPeriod"/>
            </a:pPr>
            <a:endParaRPr lang="en-US" altLang="zh-CN" sz="1600" dirty="0">
              <a:solidFill>
                <a:schemeClr val="bg1"/>
              </a:solidFill>
              <a:latin typeface="+mj-lt"/>
              <a:cs typeface="+mj-lt"/>
            </a:endParaRPr>
          </a:p>
          <a:p>
            <a:pPr marL="228600" indent="-228600">
              <a:buAutoNum type="arabicPeriod"/>
            </a:pPr>
            <a:r>
              <a:rPr lang="en-US" altLang="zh-CN" sz="1600" dirty="0">
                <a:solidFill>
                  <a:schemeClr val="bg1"/>
                </a:solidFill>
                <a:latin typeface="+mj-lt"/>
                <a:cs typeface="+mj-lt"/>
              </a:rPr>
              <a:t>The </a:t>
            </a:r>
            <a:r>
              <a:rPr lang="en-US" altLang="zh-CN" sz="1600" dirty="0" err="1">
                <a:solidFill>
                  <a:schemeClr val="bg1"/>
                </a:solidFill>
                <a:latin typeface="+mj-lt"/>
                <a:cs typeface="+mj-lt"/>
              </a:rPr>
              <a:t>plot_transport_network</a:t>
            </a:r>
            <a:r>
              <a:rPr lang="en-US" altLang="zh-CN" sz="1600" dirty="0">
                <a:solidFill>
                  <a:schemeClr val="bg1"/>
                </a:solidFill>
                <a:latin typeface="+mj-lt"/>
                <a:cs typeface="+mj-lt"/>
              </a:rPr>
              <a:t> function uses Matplotlib to draw a visual picture of the urban transport network, showing the routes and distances between the sites. </a:t>
            </a:r>
          </a:p>
          <a:p>
            <a:r>
              <a:rPr lang="en-US" altLang="zh-CN" sz="1600" dirty="0">
                <a:solidFill>
                  <a:schemeClr val="bg1"/>
                </a:solidFill>
                <a:latin typeface="+mj-lt"/>
                <a:cs typeface="+mj-lt"/>
              </a:rPr>
              <a:t>The purpose of this code is to analyze and demonstrate the structure and connectivity of the urban transportation network.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3156585" cy="833120"/>
          </a:xfrm>
        </p:spPr>
        <p:txBody>
          <a:bodyPr anchor="ctr">
            <a:normAutofit/>
          </a:bodyPr>
          <a:lstStyle/>
          <a:p>
            <a:pPr algn="ctr"/>
            <a:r>
              <a:rPr lang="en-US" altLang="zh-CN" dirty="0"/>
              <a:t>Find routes</a:t>
            </a:r>
          </a:p>
        </p:txBody>
      </p:sp>
      <p:sp>
        <p:nvSpPr>
          <p:cNvPr id="5" name="Rectangle 41757_#color-886&amp;3357"/>
          <p:cNvSpPr/>
          <p:nvPr>
            <p:custDataLst>
              <p:tags r:id="rId3"/>
            </p:custDataLst>
          </p:nvPr>
        </p:nvSpPr>
        <p:spPr>
          <a:xfrm>
            <a:off x="4927138" y="630633"/>
            <a:ext cx="6984678" cy="3848749"/>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 name="图片 2" descr="微信图片_20240704184924"/>
          <p:cNvPicPr>
            <a:picLocks noChangeAspect="1"/>
          </p:cNvPicPr>
          <p:nvPr/>
        </p:nvPicPr>
        <p:blipFill>
          <a:blip r:embed="rId5"/>
          <a:stretch>
            <a:fillRect/>
          </a:stretch>
        </p:blipFill>
        <p:spPr>
          <a:xfrm>
            <a:off x="243634" y="1119200"/>
            <a:ext cx="4457873" cy="5390820"/>
          </a:xfrm>
          <a:prstGeom prst="rect">
            <a:avLst/>
          </a:prstGeom>
        </p:spPr>
      </p:pic>
      <p:pic>
        <p:nvPicPr>
          <p:cNvPr id="6" name="图片 5" descr="微信图片_20240704162204"/>
          <p:cNvPicPr>
            <a:picLocks noChangeAspect="1"/>
          </p:cNvPicPr>
          <p:nvPr/>
        </p:nvPicPr>
        <p:blipFill>
          <a:blip r:embed="rId6"/>
          <a:stretch>
            <a:fillRect/>
          </a:stretch>
        </p:blipFill>
        <p:spPr>
          <a:xfrm>
            <a:off x="6779954" y="4589230"/>
            <a:ext cx="3087947" cy="2080532"/>
          </a:xfrm>
          <a:prstGeom prst="rect">
            <a:avLst/>
          </a:prstGeom>
        </p:spPr>
      </p:pic>
      <p:sp>
        <p:nvSpPr>
          <p:cNvPr id="9" name="文本框 8"/>
          <p:cNvSpPr txBox="1"/>
          <p:nvPr/>
        </p:nvSpPr>
        <p:spPr>
          <a:xfrm>
            <a:off x="5061634" y="740481"/>
            <a:ext cx="6524589" cy="2688519"/>
          </a:xfrm>
          <a:prstGeom prst="rect">
            <a:avLst/>
          </a:prstGeom>
          <a:noFill/>
        </p:spPr>
        <p:txBody>
          <a:bodyPr wrap="square" rtlCol="0">
            <a:noAutofit/>
          </a:bodyPr>
          <a:lstStyle/>
          <a:p>
            <a:r>
              <a:rPr lang="en-US" altLang="zh-CN" dirty="0">
                <a:solidFill>
                  <a:schemeClr val="bg1"/>
                </a:solidFill>
                <a:cs typeface="+mn-lt"/>
              </a:rPr>
              <a:t>In find_routes.py, we implement a path lookup function based on depth-first search (DFS) algorithm. </a:t>
            </a:r>
          </a:p>
          <a:p>
            <a:endParaRPr lang="en-US" altLang="zh-CN" dirty="0">
              <a:solidFill>
                <a:schemeClr val="bg1"/>
              </a:solidFill>
              <a:cs typeface="+mn-lt"/>
            </a:endParaRPr>
          </a:p>
          <a:p>
            <a:pPr marL="342900" indent="-342900">
              <a:buAutoNum type="arabicPeriod"/>
            </a:pPr>
            <a:r>
              <a:rPr lang="en-US" altLang="zh-CN" dirty="0">
                <a:solidFill>
                  <a:schemeClr val="bg1"/>
                </a:solidFill>
                <a:cs typeface="+mn-lt"/>
              </a:rPr>
              <a:t>import '</a:t>
            </a:r>
            <a:r>
              <a:rPr lang="en-US" altLang="zh-CN" dirty="0" err="1">
                <a:solidFill>
                  <a:schemeClr val="bg1"/>
                </a:solidFill>
                <a:cs typeface="+mn-lt"/>
              </a:rPr>
              <a:t>routes_df</a:t>
            </a:r>
            <a:r>
              <a:rPr lang="en-US" altLang="zh-CN" dirty="0">
                <a:solidFill>
                  <a:schemeClr val="bg1"/>
                </a:solidFill>
                <a:cs typeface="+mn-lt"/>
              </a:rPr>
              <a:t>' data from the project root as the base data for the roadmap. </a:t>
            </a:r>
          </a:p>
          <a:p>
            <a:pPr marL="342900" indent="-342900">
              <a:buAutoNum type="arabicPeriod"/>
            </a:pPr>
            <a:endParaRPr lang="en-US" altLang="zh-CN" dirty="0">
              <a:solidFill>
                <a:schemeClr val="bg1"/>
              </a:solidFill>
              <a:cs typeface="+mn-lt"/>
            </a:endParaRPr>
          </a:p>
          <a:p>
            <a:pPr marL="342900" indent="-342900">
              <a:buAutoNum type="arabicPeriod"/>
            </a:pPr>
            <a:r>
              <a:rPr lang="en-US" altLang="zh-CN" dirty="0">
                <a:solidFill>
                  <a:schemeClr val="bg1"/>
                </a:solidFill>
                <a:cs typeface="+mn-lt"/>
              </a:rPr>
              <a:t>a pop-up dialog box is used to get the user's input starting and ending stations, respectively. Using these inputs, the program builds a directed graph and uses DFS to recursively find all possible paths from the origin station to the final station and prints them out. </a:t>
            </a:r>
          </a:p>
          <a:p>
            <a:r>
              <a:rPr lang="en-US" altLang="zh-CN" dirty="0">
                <a:solidFill>
                  <a:schemeClr val="bg1"/>
                </a:solidFill>
                <a:cs typeface="+mn-lt"/>
              </a:rPr>
              <a:t>This code is path search and analysis based on given traffic network data.</a:t>
            </a:r>
            <a:endParaRPr lang="zh-CN" altLang="en-US" dirty="0">
              <a:cs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4843145" cy="833120"/>
          </a:xfrm>
        </p:spPr>
        <p:txBody>
          <a:bodyPr anchor="ctr">
            <a:normAutofit/>
          </a:bodyPr>
          <a:lstStyle/>
          <a:p>
            <a:pPr algn="ctr"/>
            <a:r>
              <a:rPr lang="en-US" altLang="zh-CN" dirty="0"/>
              <a:t>Find highest centrality</a:t>
            </a:r>
          </a:p>
        </p:txBody>
      </p:sp>
      <p:sp>
        <p:nvSpPr>
          <p:cNvPr id="5" name="Rectangle 41757_#color-886&amp;3357"/>
          <p:cNvSpPr/>
          <p:nvPr>
            <p:custDataLst>
              <p:tags r:id="rId3"/>
            </p:custDataLst>
          </p:nvPr>
        </p:nvSpPr>
        <p:spPr>
          <a:xfrm>
            <a:off x="7083107" y="1181100"/>
            <a:ext cx="4489397" cy="496438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descr="微信图片_20240704185145"/>
          <p:cNvPicPr>
            <a:picLocks noChangeAspect="1"/>
          </p:cNvPicPr>
          <p:nvPr/>
        </p:nvPicPr>
        <p:blipFill>
          <a:blip r:embed="rId5"/>
          <a:stretch>
            <a:fillRect/>
          </a:stretch>
        </p:blipFill>
        <p:spPr>
          <a:xfrm>
            <a:off x="140758" y="1181100"/>
            <a:ext cx="6346699" cy="3669970"/>
          </a:xfrm>
          <a:prstGeom prst="rect">
            <a:avLst/>
          </a:prstGeom>
        </p:spPr>
      </p:pic>
      <p:pic>
        <p:nvPicPr>
          <p:cNvPr id="8" name="图片 7"/>
          <p:cNvPicPr>
            <a:picLocks noChangeAspect="1"/>
          </p:cNvPicPr>
          <p:nvPr/>
        </p:nvPicPr>
        <p:blipFill>
          <a:blip r:embed="rId6"/>
          <a:stretch>
            <a:fillRect/>
          </a:stretch>
        </p:blipFill>
        <p:spPr>
          <a:xfrm>
            <a:off x="858964" y="4867910"/>
            <a:ext cx="3879786" cy="1853524"/>
          </a:xfrm>
          <a:prstGeom prst="rect">
            <a:avLst/>
          </a:prstGeom>
        </p:spPr>
      </p:pic>
      <p:sp>
        <p:nvSpPr>
          <p:cNvPr id="9" name="文本框 8"/>
          <p:cNvSpPr txBox="1"/>
          <p:nvPr/>
        </p:nvSpPr>
        <p:spPr>
          <a:xfrm>
            <a:off x="7158612" y="1495500"/>
            <a:ext cx="4338385" cy="3503295"/>
          </a:xfrm>
          <a:prstGeom prst="rect">
            <a:avLst/>
          </a:prstGeom>
          <a:noFill/>
        </p:spPr>
        <p:txBody>
          <a:bodyPr wrap="square" rtlCol="0">
            <a:noAutofit/>
          </a:bodyPr>
          <a:lstStyle/>
          <a:p>
            <a:r>
              <a:rPr lang="en-US" altLang="zh-CN" dirty="0">
                <a:solidFill>
                  <a:schemeClr val="bg1"/>
                </a:solidFill>
                <a:cs typeface="+mn-lt"/>
              </a:rPr>
              <a:t>In find_highest_centrality.py, this code aims to find the station with the highest centrality from the given digraph 'G'. By traversing each node in the graph and calculating its total degree, the node with the largest total degree and its related information are finally determined.</a:t>
            </a:r>
          </a:p>
          <a:p>
            <a:r>
              <a:rPr lang="en-US" altLang="zh-CN" dirty="0">
                <a:solidFill>
                  <a:schemeClr val="bg1"/>
                </a:solidFill>
                <a:cs typeface="+mn-lt"/>
              </a:rPr>
              <a:t>The function '</a:t>
            </a:r>
            <a:r>
              <a:rPr lang="en-US" altLang="zh-CN" dirty="0" err="1">
                <a:solidFill>
                  <a:schemeClr val="bg1"/>
                </a:solidFill>
                <a:cs typeface="+mn-lt"/>
              </a:rPr>
              <a:t>print_highest_cretrality</a:t>
            </a:r>
            <a:r>
              <a:rPr lang="en-US" altLang="zh-CN" dirty="0">
                <a:solidFill>
                  <a:schemeClr val="bg1"/>
                </a:solidFill>
                <a:cs typeface="+mn-lt"/>
              </a:rPr>
              <a:t>' prints out the name, identification, and number of connections of the station with the highest total number of degrees. </a:t>
            </a:r>
          </a:p>
          <a:p>
            <a:r>
              <a:rPr lang="en-US" altLang="zh-CN" dirty="0">
                <a:solidFill>
                  <a:schemeClr val="bg1"/>
                </a:solidFill>
                <a:cs typeface="+mn-lt"/>
              </a:rPr>
              <a:t>This code is suitable for analyzing and displaying the most critical and busy traffic nodes in the urban transportation network.</a:t>
            </a:r>
            <a:endParaRPr lang="zh-CN" altLang="en-US" dirty="0">
              <a:solidFill>
                <a:schemeClr val="bg1"/>
              </a:solidFill>
              <a:cs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225442" y="185420"/>
            <a:ext cx="4843145" cy="833120"/>
          </a:xfrm>
        </p:spPr>
        <p:txBody>
          <a:bodyPr anchor="ctr">
            <a:normAutofit/>
          </a:bodyPr>
          <a:lstStyle/>
          <a:p>
            <a:pPr algn="ctr"/>
            <a:r>
              <a:rPr lang="en-US" altLang="zh-CN" dirty="0"/>
              <a:t>Time predict</a:t>
            </a:r>
          </a:p>
        </p:txBody>
      </p:sp>
      <p:sp>
        <p:nvSpPr>
          <p:cNvPr id="5" name="Rectangle 41757_#color-886&amp;3357"/>
          <p:cNvSpPr/>
          <p:nvPr>
            <p:custDataLst>
              <p:tags r:id="rId3"/>
            </p:custDataLst>
          </p:nvPr>
        </p:nvSpPr>
        <p:spPr>
          <a:xfrm>
            <a:off x="7856768" y="640063"/>
            <a:ext cx="4143248" cy="5577874"/>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4" name="图片 3"/>
          <p:cNvPicPr>
            <a:picLocks noChangeAspect="1"/>
          </p:cNvPicPr>
          <p:nvPr/>
        </p:nvPicPr>
        <p:blipFill>
          <a:blip r:embed="rId5"/>
          <a:stretch>
            <a:fillRect/>
          </a:stretch>
        </p:blipFill>
        <p:spPr>
          <a:xfrm>
            <a:off x="59427" y="1078760"/>
            <a:ext cx="5481330" cy="5577874"/>
          </a:xfrm>
          <a:prstGeom prst="rect">
            <a:avLst/>
          </a:prstGeom>
        </p:spPr>
      </p:pic>
      <p:pic>
        <p:nvPicPr>
          <p:cNvPr id="6" name="图片 5"/>
          <p:cNvPicPr>
            <a:picLocks noChangeAspect="1"/>
          </p:cNvPicPr>
          <p:nvPr/>
        </p:nvPicPr>
        <p:blipFill>
          <a:blip r:embed="rId6"/>
          <a:stretch>
            <a:fillRect/>
          </a:stretch>
        </p:blipFill>
        <p:spPr>
          <a:xfrm>
            <a:off x="3230459" y="3867696"/>
            <a:ext cx="4227245" cy="2649359"/>
          </a:xfrm>
          <a:prstGeom prst="rect">
            <a:avLst/>
          </a:prstGeom>
        </p:spPr>
      </p:pic>
      <p:sp>
        <p:nvSpPr>
          <p:cNvPr id="9" name="文本框 8"/>
          <p:cNvSpPr txBox="1"/>
          <p:nvPr/>
        </p:nvSpPr>
        <p:spPr>
          <a:xfrm>
            <a:off x="8128254" y="964608"/>
            <a:ext cx="3786318" cy="4832092"/>
          </a:xfrm>
          <a:prstGeom prst="rect">
            <a:avLst/>
          </a:prstGeom>
          <a:noFill/>
        </p:spPr>
        <p:txBody>
          <a:bodyPr wrap="square" rtlCol="0">
            <a:spAutoFit/>
          </a:bodyPr>
          <a:lstStyle/>
          <a:p>
            <a:r>
              <a:rPr lang="en-US" altLang="zh-CN" sz="1400" dirty="0">
                <a:solidFill>
                  <a:schemeClr val="bg1"/>
                </a:solidFill>
                <a:cs typeface="+mn-lt"/>
              </a:rPr>
              <a:t>time_predict.py implement a traffic network model. </a:t>
            </a:r>
          </a:p>
          <a:p>
            <a:pPr marL="342900" indent="-342900">
              <a:buAutoNum type="arabicPeriod"/>
            </a:pPr>
            <a:r>
              <a:rPr lang="en-US" altLang="zh-CN" sz="1400" dirty="0" err="1">
                <a:solidFill>
                  <a:schemeClr val="bg1"/>
                </a:solidFill>
                <a:cs typeface="+mn-lt"/>
              </a:rPr>
              <a:t>create_graph</a:t>
            </a:r>
            <a:r>
              <a:rPr lang="en-US" altLang="zh-CN" sz="1400" dirty="0">
                <a:solidFill>
                  <a:schemeClr val="bg1"/>
                </a:solidFill>
                <a:cs typeface="+mn-lt"/>
              </a:rPr>
              <a:t> is used to construct a digraph G based on the given site and route data. </a:t>
            </a:r>
          </a:p>
          <a:p>
            <a:pPr marL="342900" indent="-342900">
              <a:buAutoNum type="arabicPeriod"/>
            </a:pPr>
            <a:r>
              <a:rPr lang="en-US" altLang="zh-CN" sz="1400" dirty="0">
                <a:solidFill>
                  <a:schemeClr val="bg1"/>
                </a:solidFill>
                <a:cs typeface="+mn-lt"/>
              </a:rPr>
              <a:t>The </a:t>
            </a:r>
            <a:r>
              <a:rPr lang="en-US" altLang="zh-CN" sz="1400" dirty="0" err="1">
                <a:solidFill>
                  <a:schemeClr val="bg1"/>
                </a:solidFill>
                <a:cs typeface="+mn-lt"/>
              </a:rPr>
              <a:t>calculate_travel_time</a:t>
            </a:r>
            <a:r>
              <a:rPr lang="en-US" altLang="zh-CN" sz="1400" dirty="0">
                <a:solidFill>
                  <a:schemeClr val="bg1"/>
                </a:solidFill>
                <a:cs typeface="+mn-lt"/>
              </a:rPr>
              <a:t> function is defined to calculate the travel time between two stations.</a:t>
            </a:r>
          </a:p>
          <a:p>
            <a:pPr marL="342900" indent="-342900">
              <a:buAutoNum type="arabicPeriod"/>
            </a:pPr>
            <a:r>
              <a:rPr lang="en-US" altLang="zh-CN" sz="1400" dirty="0">
                <a:solidFill>
                  <a:schemeClr val="bg1"/>
                </a:solidFill>
                <a:cs typeface="+mn-lt"/>
              </a:rPr>
              <a:t>Use the '</a:t>
            </a:r>
            <a:r>
              <a:rPr lang="en-US" altLang="zh-CN" sz="1400" dirty="0" err="1">
                <a:solidFill>
                  <a:schemeClr val="bg1"/>
                </a:solidFill>
                <a:cs typeface="+mn-lt"/>
              </a:rPr>
              <a:t>find_all_paths</a:t>
            </a:r>
            <a:r>
              <a:rPr lang="en-US" altLang="zh-CN" sz="1400" dirty="0">
                <a:solidFill>
                  <a:schemeClr val="bg1"/>
                </a:solidFill>
                <a:cs typeface="+mn-lt"/>
              </a:rPr>
              <a:t>' function to find all possible paths between the specified start and end points, and the '</a:t>
            </a:r>
            <a:r>
              <a:rPr lang="en-US" altLang="zh-CN" sz="1400" dirty="0" err="1">
                <a:solidFill>
                  <a:schemeClr val="bg1"/>
                </a:solidFill>
                <a:cs typeface="+mn-lt"/>
              </a:rPr>
              <a:t>calculate_paths_travel_time</a:t>
            </a:r>
            <a:r>
              <a:rPr lang="en-US" altLang="zh-CN" sz="1400" dirty="0">
                <a:solidFill>
                  <a:schemeClr val="bg1"/>
                </a:solidFill>
                <a:cs typeface="+mn-lt"/>
              </a:rPr>
              <a:t>' function to calculate the total travel time for each path. </a:t>
            </a:r>
          </a:p>
          <a:p>
            <a:pPr marL="342900" indent="-342900">
              <a:buAutoNum type="arabicPeriod"/>
            </a:pPr>
            <a:r>
              <a:rPr lang="en-US" altLang="zh-CN" sz="1400" dirty="0">
                <a:solidFill>
                  <a:schemeClr val="bg1"/>
                </a:solidFill>
                <a:cs typeface="+mn-lt"/>
              </a:rPr>
              <a:t>In the '</a:t>
            </a:r>
            <a:r>
              <a:rPr lang="en-US" altLang="zh-CN" sz="1400" dirty="0" err="1">
                <a:solidFill>
                  <a:schemeClr val="bg1"/>
                </a:solidFill>
                <a:cs typeface="+mn-lt"/>
              </a:rPr>
              <a:t>print_time_predict</a:t>
            </a:r>
            <a:r>
              <a:rPr lang="en-US" altLang="zh-CN" sz="1400" dirty="0">
                <a:solidFill>
                  <a:schemeClr val="bg1"/>
                </a:solidFill>
                <a:cs typeface="+mn-lt"/>
              </a:rPr>
              <a:t>' function, all the paths and their estimated travel time are printed by calling the aforementioned function. </a:t>
            </a:r>
          </a:p>
          <a:p>
            <a:r>
              <a:rPr lang="en-US" altLang="zh-CN" sz="1400" dirty="0">
                <a:solidFill>
                  <a:schemeClr val="bg1"/>
                </a:solidFill>
                <a:cs typeface="+mn-lt"/>
              </a:rPr>
              <a:t>This code showed the construction process of traffic network analysis model and the realization method of route travel time prediction.</a:t>
            </a:r>
            <a:endParaRPr lang="zh-CN" altLang="en-US" sz="1400" dirty="0">
              <a:solidFill>
                <a:schemeClr val="bg1"/>
              </a:solidFill>
              <a:cs typeface="+mn-lt"/>
            </a:endParaRPr>
          </a:p>
        </p:txBody>
      </p:sp>
      <p:pic>
        <p:nvPicPr>
          <p:cNvPr id="3" name="图片 2"/>
          <p:cNvPicPr>
            <a:picLocks noChangeAspect="1"/>
          </p:cNvPicPr>
          <p:nvPr/>
        </p:nvPicPr>
        <p:blipFill>
          <a:blip r:embed="rId7"/>
          <a:stretch>
            <a:fillRect/>
          </a:stretch>
        </p:blipFill>
        <p:spPr>
          <a:xfrm>
            <a:off x="4966638" y="743308"/>
            <a:ext cx="2890130" cy="224699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278880" y="96838"/>
            <a:ext cx="4843145" cy="833120"/>
          </a:xfrm>
        </p:spPr>
        <p:txBody>
          <a:bodyPr anchor="ctr">
            <a:normAutofit/>
          </a:bodyPr>
          <a:lstStyle/>
          <a:p>
            <a:pPr algn="ctr"/>
            <a:r>
              <a:rPr lang="en-US" altLang="zh-CN" dirty="0"/>
              <a:t>Shortest path</a:t>
            </a:r>
          </a:p>
        </p:txBody>
      </p:sp>
      <p:sp>
        <p:nvSpPr>
          <p:cNvPr id="5" name="Rectangle 41757_#color-886&amp;3357"/>
          <p:cNvSpPr/>
          <p:nvPr>
            <p:custDataLst>
              <p:tags r:id="rId3"/>
            </p:custDataLst>
          </p:nvPr>
        </p:nvSpPr>
        <p:spPr>
          <a:xfrm>
            <a:off x="5688812" y="667512"/>
            <a:ext cx="6196965" cy="399949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p:cNvPicPr>
            <a:picLocks noChangeAspect="1"/>
          </p:cNvPicPr>
          <p:nvPr/>
        </p:nvPicPr>
        <p:blipFill>
          <a:blip r:embed="rId5"/>
          <a:stretch>
            <a:fillRect/>
          </a:stretch>
        </p:blipFill>
        <p:spPr>
          <a:xfrm>
            <a:off x="79929" y="848591"/>
            <a:ext cx="5250074" cy="5000624"/>
          </a:xfrm>
          <a:prstGeom prst="rect">
            <a:avLst/>
          </a:prstGeom>
        </p:spPr>
      </p:pic>
      <p:pic>
        <p:nvPicPr>
          <p:cNvPr id="8" name="图片 7"/>
          <p:cNvPicPr>
            <a:picLocks noChangeAspect="1"/>
          </p:cNvPicPr>
          <p:nvPr/>
        </p:nvPicPr>
        <p:blipFill>
          <a:blip r:embed="rId6"/>
          <a:stretch>
            <a:fillRect/>
          </a:stretch>
        </p:blipFill>
        <p:spPr>
          <a:xfrm>
            <a:off x="79929" y="5949538"/>
            <a:ext cx="4404422" cy="509600"/>
          </a:xfrm>
          <a:prstGeom prst="rect">
            <a:avLst/>
          </a:prstGeom>
        </p:spPr>
      </p:pic>
      <p:pic>
        <p:nvPicPr>
          <p:cNvPr id="9" name="图片 8"/>
          <p:cNvPicPr>
            <a:picLocks noChangeAspect="1"/>
          </p:cNvPicPr>
          <p:nvPr/>
        </p:nvPicPr>
        <p:blipFill>
          <a:blip r:embed="rId7"/>
          <a:stretch>
            <a:fillRect/>
          </a:stretch>
        </p:blipFill>
        <p:spPr>
          <a:xfrm>
            <a:off x="5851144" y="4857076"/>
            <a:ext cx="3790086" cy="1602062"/>
          </a:xfrm>
          <a:prstGeom prst="rect">
            <a:avLst/>
          </a:prstGeom>
        </p:spPr>
      </p:pic>
      <p:sp>
        <p:nvSpPr>
          <p:cNvPr id="11" name="文本框 10"/>
          <p:cNvSpPr txBox="1"/>
          <p:nvPr/>
        </p:nvSpPr>
        <p:spPr>
          <a:xfrm>
            <a:off x="5628640" y="1578610"/>
            <a:ext cx="5414010" cy="2910263"/>
          </a:xfrm>
          <a:prstGeom prst="rect">
            <a:avLst/>
          </a:prstGeom>
          <a:noFill/>
        </p:spPr>
        <p:txBody>
          <a:bodyPr wrap="none" rtlCol="0">
            <a:noAutofit/>
          </a:bodyPr>
          <a:lstStyle/>
          <a:p>
            <a:endParaRPr lang="zh-CN" altLang="en-US"/>
          </a:p>
        </p:txBody>
      </p:sp>
      <p:sp>
        <p:nvSpPr>
          <p:cNvPr id="12" name="文本框 11"/>
          <p:cNvSpPr txBox="1"/>
          <p:nvPr/>
        </p:nvSpPr>
        <p:spPr>
          <a:xfrm>
            <a:off x="5851144" y="807085"/>
            <a:ext cx="5613070" cy="3754874"/>
          </a:xfrm>
          <a:prstGeom prst="rect">
            <a:avLst/>
          </a:prstGeom>
          <a:noFill/>
        </p:spPr>
        <p:txBody>
          <a:bodyPr wrap="square" rtlCol="0">
            <a:spAutoFit/>
          </a:bodyPr>
          <a:lstStyle/>
          <a:p>
            <a:r>
              <a:rPr lang="en-US" altLang="zh-CN" sz="1700" dirty="0">
                <a:solidFill>
                  <a:schemeClr val="bg1"/>
                </a:solidFill>
                <a:cs typeface="+mn-lt"/>
              </a:rPr>
              <a:t>In shortest_path.py,  it calculate the shortest path between two points in a weighted directed graph. </a:t>
            </a:r>
          </a:p>
          <a:p>
            <a:pPr marL="342900" indent="-342900">
              <a:buAutoNum type="arabicPeriod"/>
            </a:pPr>
            <a:r>
              <a:rPr lang="en-US" altLang="zh-CN" sz="1700" dirty="0">
                <a:solidFill>
                  <a:schemeClr val="bg1"/>
                </a:solidFill>
                <a:cs typeface="+mn-lt"/>
              </a:rPr>
              <a:t>A weighted digraph 'graph' is built from the '</a:t>
            </a:r>
            <a:r>
              <a:rPr lang="en-US" altLang="zh-CN" sz="1700" dirty="0" err="1">
                <a:solidFill>
                  <a:schemeClr val="bg1"/>
                </a:solidFill>
                <a:cs typeface="+mn-lt"/>
              </a:rPr>
              <a:t>routes_df</a:t>
            </a:r>
            <a:r>
              <a:rPr lang="en-US" altLang="zh-CN" sz="1700" dirty="0">
                <a:solidFill>
                  <a:schemeClr val="bg1"/>
                </a:solidFill>
                <a:cs typeface="+mn-lt"/>
              </a:rPr>
              <a:t>' data box using the '</a:t>
            </a:r>
            <a:r>
              <a:rPr lang="en-US" altLang="zh-CN" sz="1700" dirty="0" err="1">
                <a:solidFill>
                  <a:schemeClr val="bg1"/>
                </a:solidFill>
                <a:cs typeface="+mn-lt"/>
              </a:rPr>
              <a:t>create_graph</a:t>
            </a:r>
            <a:r>
              <a:rPr lang="en-US" altLang="zh-CN" sz="1700" dirty="0">
                <a:solidFill>
                  <a:schemeClr val="bg1"/>
                </a:solidFill>
                <a:cs typeface="+mn-lt"/>
              </a:rPr>
              <a:t>' function. </a:t>
            </a:r>
          </a:p>
          <a:p>
            <a:pPr marL="342900" indent="-342900">
              <a:buAutoNum type="arabicPeriod"/>
            </a:pPr>
            <a:r>
              <a:rPr lang="en-US" altLang="zh-CN" sz="1700" dirty="0">
                <a:solidFill>
                  <a:schemeClr val="bg1"/>
                </a:solidFill>
                <a:cs typeface="+mn-lt"/>
              </a:rPr>
              <a:t>The '</a:t>
            </a:r>
            <a:r>
              <a:rPr lang="en-US" altLang="zh-CN" sz="1700" dirty="0" err="1">
                <a:solidFill>
                  <a:schemeClr val="bg1"/>
                </a:solidFill>
                <a:cs typeface="+mn-lt"/>
              </a:rPr>
              <a:t>dijkstra</a:t>
            </a:r>
            <a:r>
              <a:rPr lang="en-US" altLang="zh-CN" sz="1700" dirty="0">
                <a:solidFill>
                  <a:schemeClr val="bg1"/>
                </a:solidFill>
                <a:cs typeface="+mn-lt"/>
              </a:rPr>
              <a:t>' function is used to perform a shortest path search on this graph, from the specified starting point to the end point, to find the shortest path and calculate the total distance of the path. </a:t>
            </a:r>
          </a:p>
          <a:p>
            <a:pPr marL="342900" indent="-342900">
              <a:buAutoNum type="arabicPeriod"/>
            </a:pPr>
            <a:r>
              <a:rPr lang="en-US" altLang="zh-CN" sz="1700" dirty="0">
                <a:solidFill>
                  <a:schemeClr val="bg1"/>
                </a:solidFill>
                <a:cs typeface="+mn-lt"/>
              </a:rPr>
              <a:t>The result is printed out via the '</a:t>
            </a:r>
            <a:r>
              <a:rPr lang="en-US" altLang="zh-CN" sz="1700" dirty="0" err="1">
                <a:solidFill>
                  <a:schemeClr val="bg1"/>
                </a:solidFill>
                <a:cs typeface="+mn-lt"/>
              </a:rPr>
              <a:t>print_shortest_path</a:t>
            </a:r>
            <a:r>
              <a:rPr lang="en-US" altLang="zh-CN" sz="1700" dirty="0">
                <a:solidFill>
                  <a:schemeClr val="bg1"/>
                </a:solidFill>
                <a:cs typeface="+mn-lt"/>
              </a:rPr>
              <a:t>' function, showing the shortest path from the start to the end and its total distance. </a:t>
            </a:r>
          </a:p>
          <a:p>
            <a:r>
              <a:rPr lang="en-US" altLang="zh-CN" sz="1700" dirty="0">
                <a:solidFill>
                  <a:schemeClr val="bg1"/>
                </a:solidFill>
                <a:cs typeface="+mn-lt"/>
              </a:rPr>
              <a:t>The main function of this code is to helps users quickly find the best driving route between two stations by calculating the shortest path and the total distance.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199588" y="123190"/>
            <a:ext cx="4490720" cy="833120"/>
          </a:xfrm>
        </p:spPr>
        <p:txBody>
          <a:bodyPr anchor="ctr">
            <a:normAutofit/>
          </a:bodyPr>
          <a:lstStyle/>
          <a:p>
            <a:pPr algn="ctr"/>
            <a:r>
              <a:rPr lang="en-US" altLang="zh-CN" dirty="0"/>
              <a:t>Route efficiency</a:t>
            </a:r>
          </a:p>
        </p:txBody>
      </p:sp>
      <p:sp>
        <p:nvSpPr>
          <p:cNvPr id="5" name="Rectangle 41757_#color-886&amp;3357"/>
          <p:cNvSpPr/>
          <p:nvPr>
            <p:custDataLst>
              <p:tags r:id="rId3"/>
            </p:custDataLst>
          </p:nvPr>
        </p:nvSpPr>
        <p:spPr>
          <a:xfrm>
            <a:off x="8158349" y="426954"/>
            <a:ext cx="3903288" cy="614010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 name="图片 2"/>
          <p:cNvPicPr>
            <a:picLocks noChangeAspect="1"/>
          </p:cNvPicPr>
          <p:nvPr/>
        </p:nvPicPr>
        <p:blipFill>
          <a:blip r:embed="rId5"/>
          <a:stretch>
            <a:fillRect/>
          </a:stretch>
        </p:blipFill>
        <p:spPr>
          <a:xfrm>
            <a:off x="0" y="1066053"/>
            <a:ext cx="5253436" cy="4725893"/>
          </a:xfrm>
          <a:prstGeom prst="rect">
            <a:avLst/>
          </a:prstGeom>
        </p:spPr>
      </p:pic>
      <p:pic>
        <p:nvPicPr>
          <p:cNvPr id="4" name="图片 3"/>
          <p:cNvPicPr>
            <a:picLocks noChangeAspect="1"/>
          </p:cNvPicPr>
          <p:nvPr/>
        </p:nvPicPr>
        <p:blipFill>
          <a:blip r:embed="rId6"/>
          <a:stretch>
            <a:fillRect/>
          </a:stretch>
        </p:blipFill>
        <p:spPr>
          <a:xfrm>
            <a:off x="3317556" y="2648311"/>
            <a:ext cx="3553042" cy="3918743"/>
          </a:xfrm>
          <a:prstGeom prst="rect">
            <a:avLst/>
          </a:prstGeom>
        </p:spPr>
      </p:pic>
      <p:pic>
        <p:nvPicPr>
          <p:cNvPr id="6" name="图片 5"/>
          <p:cNvPicPr>
            <a:picLocks noChangeAspect="1"/>
          </p:cNvPicPr>
          <p:nvPr/>
        </p:nvPicPr>
        <p:blipFill>
          <a:blip r:embed="rId7"/>
          <a:stretch>
            <a:fillRect/>
          </a:stretch>
        </p:blipFill>
        <p:spPr>
          <a:xfrm>
            <a:off x="5253436" y="539750"/>
            <a:ext cx="2829236" cy="1734375"/>
          </a:xfrm>
          <a:prstGeom prst="rect">
            <a:avLst/>
          </a:prstGeom>
        </p:spPr>
      </p:pic>
      <p:sp>
        <p:nvSpPr>
          <p:cNvPr id="10" name="文本框 9"/>
          <p:cNvSpPr txBox="1"/>
          <p:nvPr/>
        </p:nvSpPr>
        <p:spPr>
          <a:xfrm>
            <a:off x="8356769" y="614641"/>
            <a:ext cx="3506447" cy="5909310"/>
          </a:xfrm>
          <a:prstGeom prst="rect">
            <a:avLst/>
          </a:prstGeom>
          <a:noFill/>
        </p:spPr>
        <p:txBody>
          <a:bodyPr wrap="square" rtlCol="0">
            <a:spAutoFit/>
          </a:bodyPr>
          <a:lstStyle/>
          <a:p>
            <a:r>
              <a:rPr lang="en-US" altLang="zh-CN" sz="1400" dirty="0">
                <a:solidFill>
                  <a:schemeClr val="bg1"/>
                </a:solidFill>
                <a:cs typeface="+mn-lt"/>
              </a:rPr>
              <a:t>This code combines stop data and route data to represent the traffic network and the optimal path is found through the path efficiency analysis.</a:t>
            </a:r>
          </a:p>
          <a:p>
            <a:r>
              <a:rPr lang="en-US" altLang="zh-CN" sz="1400" dirty="0">
                <a:solidFill>
                  <a:schemeClr val="bg1"/>
                </a:solidFill>
                <a:cs typeface="+mn-lt"/>
              </a:rPr>
              <a:t> </a:t>
            </a:r>
          </a:p>
          <a:p>
            <a:r>
              <a:rPr lang="en-US" altLang="zh-CN" sz="1400" dirty="0">
                <a:solidFill>
                  <a:schemeClr val="bg1"/>
                </a:solidFill>
                <a:cs typeface="+mn-lt"/>
              </a:rPr>
              <a:t>1. Two types of graphs are constructed using the </a:t>
            </a:r>
            <a:r>
              <a:rPr lang="en-US" altLang="zh-CN" sz="1400" dirty="0" err="1">
                <a:solidFill>
                  <a:schemeClr val="bg1"/>
                </a:solidFill>
                <a:cs typeface="+mn-lt"/>
              </a:rPr>
              <a:t>create_graph</a:t>
            </a:r>
            <a:r>
              <a:rPr lang="en-US" altLang="zh-CN" sz="1400" dirty="0">
                <a:solidFill>
                  <a:schemeClr val="bg1"/>
                </a:solidFill>
                <a:cs typeface="+mn-lt"/>
              </a:rPr>
              <a:t> and </a:t>
            </a:r>
            <a:r>
              <a:rPr lang="en-US" altLang="zh-CN" sz="1400" dirty="0" err="1">
                <a:solidFill>
                  <a:schemeClr val="bg1"/>
                </a:solidFill>
                <a:cs typeface="+mn-lt"/>
              </a:rPr>
              <a:t>create_weighted_graph</a:t>
            </a:r>
            <a:r>
              <a:rPr lang="en-US" altLang="zh-CN" sz="1400" dirty="0">
                <a:solidFill>
                  <a:schemeClr val="bg1"/>
                </a:solidFill>
                <a:cs typeface="+mn-lt"/>
              </a:rPr>
              <a:t> functions, respectively: an unweighted stop chart and a weighted road map. </a:t>
            </a:r>
          </a:p>
          <a:p>
            <a:endParaRPr lang="en-US" altLang="zh-CN" sz="1400" dirty="0">
              <a:solidFill>
                <a:schemeClr val="bg1"/>
              </a:solidFill>
              <a:cs typeface="+mn-lt"/>
            </a:endParaRPr>
          </a:p>
          <a:p>
            <a:r>
              <a:rPr lang="en-US" altLang="zh-CN" sz="1400" dirty="0">
                <a:solidFill>
                  <a:schemeClr val="bg1"/>
                </a:solidFill>
                <a:cs typeface="+mn-lt"/>
              </a:rPr>
              <a:t>2.Dijkstra algorithm is used to find the shortest path between two points in the weighted graph, and the total distance of the path is calculated.</a:t>
            </a:r>
          </a:p>
          <a:p>
            <a:endParaRPr lang="en-US" altLang="zh-CN" sz="1400" dirty="0">
              <a:solidFill>
                <a:schemeClr val="bg1"/>
              </a:solidFill>
              <a:cs typeface="+mn-lt"/>
            </a:endParaRPr>
          </a:p>
          <a:p>
            <a:r>
              <a:rPr lang="en-US" altLang="zh-CN" sz="1400" dirty="0">
                <a:solidFill>
                  <a:schemeClr val="bg1"/>
                </a:solidFill>
                <a:cs typeface="+mn-lt"/>
              </a:rPr>
              <a:t>3. the </a:t>
            </a:r>
            <a:r>
              <a:rPr lang="en-US" altLang="zh-CN" sz="1400" dirty="0" err="1">
                <a:solidFill>
                  <a:schemeClr val="bg1"/>
                </a:solidFill>
                <a:cs typeface="+mn-lt"/>
              </a:rPr>
              <a:t>route_efficiency_analysis</a:t>
            </a:r>
            <a:r>
              <a:rPr lang="en-US" altLang="zh-CN" sz="1400" dirty="0">
                <a:solidFill>
                  <a:schemeClr val="bg1"/>
                </a:solidFill>
                <a:cs typeface="+mn-lt"/>
              </a:rPr>
              <a:t> function was used to analyze the path efficiency to find the most efficient path and compare its relationship with the shortest path.</a:t>
            </a:r>
          </a:p>
          <a:p>
            <a:endParaRPr lang="en-US" altLang="zh-CN" sz="1400" dirty="0">
              <a:solidFill>
                <a:schemeClr val="bg1"/>
              </a:solidFill>
              <a:cs typeface="+mn-lt"/>
            </a:endParaRPr>
          </a:p>
          <a:p>
            <a:r>
              <a:rPr lang="en-US" altLang="zh-CN" sz="1400" dirty="0">
                <a:solidFill>
                  <a:schemeClr val="bg1"/>
                </a:solidFill>
                <a:cs typeface="+mn-lt"/>
              </a:rPr>
              <a:t>These functions not only provide the basic capability of path planning, but also evaluate the efficiency and total distance of different paths at a given start and end point to provide the best travel recommendations for the user.</a:t>
            </a:r>
            <a:endParaRPr lang="zh-CN" altLang="en-US" sz="1400" dirty="0">
              <a:solidFill>
                <a:schemeClr val="bg1"/>
              </a:solidFill>
              <a:cs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53629" y="151208"/>
            <a:ext cx="5909945" cy="833120"/>
          </a:xfrm>
        </p:spPr>
        <p:txBody>
          <a:bodyPr anchor="ctr">
            <a:normAutofit/>
          </a:bodyPr>
          <a:lstStyle/>
          <a:p>
            <a:pPr algn="ctr"/>
            <a:r>
              <a:rPr lang="en-US" altLang="zh-CN" dirty="0"/>
              <a:t>Peak hours traffic analysis</a:t>
            </a:r>
          </a:p>
        </p:txBody>
      </p:sp>
      <p:sp>
        <p:nvSpPr>
          <p:cNvPr id="5" name="Rectangle 41757_#color-886&amp;3357"/>
          <p:cNvSpPr/>
          <p:nvPr>
            <p:custDataLst>
              <p:tags r:id="rId3"/>
            </p:custDataLst>
          </p:nvPr>
        </p:nvSpPr>
        <p:spPr>
          <a:xfrm>
            <a:off x="4800559" y="902850"/>
            <a:ext cx="3975306" cy="547398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p:cNvPicPr>
            <a:picLocks noChangeAspect="1"/>
          </p:cNvPicPr>
          <p:nvPr/>
        </p:nvPicPr>
        <p:blipFill>
          <a:blip r:embed="rId5"/>
          <a:stretch>
            <a:fillRect/>
          </a:stretch>
        </p:blipFill>
        <p:spPr>
          <a:xfrm>
            <a:off x="53628" y="813785"/>
            <a:ext cx="4334481" cy="4239166"/>
          </a:xfrm>
          <a:prstGeom prst="rect">
            <a:avLst/>
          </a:prstGeom>
        </p:spPr>
      </p:pic>
      <p:sp>
        <p:nvSpPr>
          <p:cNvPr id="10" name="文本框 9"/>
          <p:cNvSpPr txBox="1"/>
          <p:nvPr/>
        </p:nvSpPr>
        <p:spPr>
          <a:xfrm>
            <a:off x="4905118" y="984328"/>
            <a:ext cx="3699163" cy="5262979"/>
          </a:xfrm>
          <a:prstGeom prst="rect">
            <a:avLst/>
          </a:prstGeom>
          <a:noFill/>
        </p:spPr>
        <p:txBody>
          <a:bodyPr wrap="square" rtlCol="0">
            <a:spAutoFit/>
          </a:bodyPr>
          <a:lstStyle/>
          <a:p>
            <a:r>
              <a:rPr lang="en-US" altLang="zh-CN" sz="1200" dirty="0">
                <a:solidFill>
                  <a:schemeClr val="bg1"/>
                </a:solidFill>
                <a:cs typeface="+mn-lt"/>
              </a:rPr>
              <a:t>This code implements a functional module for traffic network analysis.</a:t>
            </a:r>
          </a:p>
          <a:p>
            <a:endParaRPr lang="en-US" altLang="zh-CN" sz="1200" dirty="0">
              <a:solidFill>
                <a:schemeClr val="bg1"/>
              </a:solidFill>
              <a:cs typeface="+mn-lt"/>
            </a:endParaRPr>
          </a:p>
          <a:p>
            <a:r>
              <a:rPr lang="en-US" altLang="zh-CN" sz="1200" dirty="0">
                <a:solidFill>
                  <a:schemeClr val="bg1"/>
                </a:solidFill>
                <a:cs typeface="+mn-lt"/>
              </a:rPr>
              <a:t>1. The site and routing data is transformed into a graphical representation using the '</a:t>
            </a:r>
            <a:r>
              <a:rPr lang="en-US" altLang="zh-CN" sz="1200" dirty="0" err="1">
                <a:solidFill>
                  <a:schemeClr val="bg1"/>
                </a:solidFill>
                <a:cs typeface="+mn-lt"/>
              </a:rPr>
              <a:t>create_graph</a:t>
            </a:r>
            <a:r>
              <a:rPr lang="en-US" altLang="zh-CN" sz="1200" dirty="0">
                <a:solidFill>
                  <a:schemeClr val="bg1"/>
                </a:solidFill>
                <a:cs typeface="+mn-lt"/>
              </a:rPr>
              <a:t>' function, where each site and the connection distance between them are recorded. </a:t>
            </a:r>
          </a:p>
          <a:p>
            <a:endParaRPr lang="en-US" altLang="zh-CN" sz="1200" dirty="0">
              <a:solidFill>
                <a:schemeClr val="bg1"/>
              </a:solidFill>
              <a:cs typeface="+mn-lt"/>
            </a:endParaRPr>
          </a:p>
          <a:p>
            <a:r>
              <a:rPr lang="en-US" altLang="zh-CN" sz="1200" dirty="0">
                <a:solidFill>
                  <a:schemeClr val="bg1"/>
                </a:solidFill>
                <a:cs typeface="+mn-lt"/>
              </a:rPr>
              <a:t>2.The </a:t>
            </a:r>
            <a:r>
              <a:rPr lang="en-US" altLang="zh-CN" sz="1200" dirty="0" err="1">
                <a:solidFill>
                  <a:schemeClr val="bg1"/>
                </a:solidFill>
                <a:cs typeface="+mn-lt"/>
              </a:rPr>
              <a:t>analyze_peak_hours_traffic</a:t>
            </a:r>
            <a:r>
              <a:rPr lang="en-US" altLang="zh-CN" sz="1200" dirty="0">
                <a:solidFill>
                  <a:schemeClr val="bg1"/>
                </a:solidFill>
                <a:cs typeface="+mn-lt"/>
              </a:rPr>
              <a:t> function calculates the optimized routing information during peak hours based on congestion factors and site latency.</a:t>
            </a:r>
          </a:p>
          <a:p>
            <a:endParaRPr lang="en-US" altLang="zh-CN" sz="1200" dirty="0">
              <a:solidFill>
                <a:schemeClr val="bg1"/>
              </a:solidFill>
              <a:cs typeface="+mn-lt"/>
            </a:endParaRPr>
          </a:p>
          <a:p>
            <a:r>
              <a:rPr lang="en-US" altLang="zh-CN" sz="1200" dirty="0">
                <a:solidFill>
                  <a:schemeClr val="bg1"/>
                </a:solidFill>
                <a:cs typeface="+mn-lt"/>
              </a:rPr>
              <a:t>3.with the depth-first search algorithm '</a:t>
            </a:r>
            <a:r>
              <a:rPr lang="en-US" altLang="zh-CN" sz="1200" dirty="0" err="1">
                <a:solidFill>
                  <a:schemeClr val="bg1"/>
                </a:solidFill>
                <a:cs typeface="+mn-lt"/>
              </a:rPr>
              <a:t>dfs_find_all_paths</a:t>
            </a:r>
            <a:r>
              <a:rPr lang="en-US" altLang="zh-CN" sz="1200" dirty="0">
                <a:solidFill>
                  <a:schemeClr val="bg1"/>
                </a:solidFill>
                <a:cs typeface="+mn-lt"/>
              </a:rPr>
              <a:t>' and '</a:t>
            </a:r>
            <a:r>
              <a:rPr lang="en-US" altLang="zh-CN" sz="1200" dirty="0" err="1">
                <a:solidFill>
                  <a:schemeClr val="bg1"/>
                </a:solidFill>
                <a:cs typeface="+mn-lt"/>
              </a:rPr>
              <a:t>find_all_paths</a:t>
            </a:r>
            <a:r>
              <a:rPr lang="en-US" altLang="zh-CN" sz="1200" dirty="0">
                <a:solidFill>
                  <a:schemeClr val="bg1"/>
                </a:solidFill>
                <a:cs typeface="+mn-lt"/>
              </a:rPr>
              <a:t>' functions, all possible paths between the two sites can be found. After the path is determined, the '</a:t>
            </a:r>
            <a:r>
              <a:rPr lang="en-US" altLang="zh-CN" sz="1200" dirty="0" err="1">
                <a:solidFill>
                  <a:schemeClr val="bg1"/>
                </a:solidFill>
                <a:cs typeface="+mn-lt"/>
              </a:rPr>
              <a:t>calculate_path_time</a:t>
            </a:r>
            <a:r>
              <a:rPr lang="en-US" altLang="zh-CN" sz="1200" dirty="0">
                <a:solidFill>
                  <a:schemeClr val="bg1"/>
                </a:solidFill>
                <a:cs typeface="+mn-lt"/>
              </a:rPr>
              <a:t>' function calculates the travel time of each path in the optimized routing data frame. </a:t>
            </a:r>
          </a:p>
          <a:p>
            <a:endParaRPr lang="en-US" altLang="zh-CN" sz="1200" dirty="0">
              <a:solidFill>
                <a:schemeClr val="bg1"/>
              </a:solidFill>
              <a:cs typeface="+mn-lt"/>
            </a:endParaRPr>
          </a:p>
          <a:p>
            <a:r>
              <a:rPr lang="en-US" altLang="zh-CN" sz="1200" dirty="0">
                <a:solidFill>
                  <a:schemeClr val="bg1"/>
                </a:solidFill>
                <a:cs typeface="+mn-lt"/>
              </a:rPr>
              <a:t>4. The '</a:t>
            </a:r>
            <a:r>
              <a:rPr lang="en-US" altLang="zh-CN" sz="1200" dirty="0" err="1">
                <a:solidFill>
                  <a:schemeClr val="bg1"/>
                </a:solidFill>
                <a:cs typeface="+mn-lt"/>
              </a:rPr>
              <a:t>print_peak_hour_route_between_stops</a:t>
            </a:r>
            <a:r>
              <a:rPr lang="en-US" altLang="zh-CN" sz="1200" dirty="0">
                <a:solidFill>
                  <a:schemeClr val="bg1"/>
                </a:solidFill>
                <a:cs typeface="+mn-lt"/>
              </a:rPr>
              <a:t>' function finds the fastest path during rush hours.</a:t>
            </a:r>
          </a:p>
          <a:p>
            <a:endParaRPr lang="en-US" altLang="zh-CN" sz="1200" dirty="0">
              <a:solidFill>
                <a:schemeClr val="bg1"/>
              </a:solidFill>
              <a:cs typeface="+mn-lt"/>
            </a:endParaRPr>
          </a:p>
          <a:p>
            <a:r>
              <a:rPr lang="en-US" altLang="zh-CN" sz="1200" dirty="0">
                <a:solidFill>
                  <a:schemeClr val="bg1"/>
                </a:solidFill>
                <a:cs typeface="+mn-lt"/>
              </a:rPr>
              <a:t>The purpose of this code is to provide a complete traffic network analysis function module which can process the station data, routing data, calculate the optimal path and the path travel time.</a:t>
            </a:r>
            <a:endParaRPr lang="zh-CN" altLang="en-US" sz="1200" dirty="0">
              <a:solidFill>
                <a:schemeClr val="bg1"/>
              </a:solidFill>
              <a:cs typeface="+mn-lt"/>
            </a:endParaRPr>
          </a:p>
        </p:txBody>
      </p:sp>
      <p:pic>
        <p:nvPicPr>
          <p:cNvPr id="4" name="图片 3">
            <a:extLst>
              <a:ext uri="{FF2B5EF4-FFF2-40B4-BE49-F238E27FC236}">
                <a16:creationId xmlns:a16="http://schemas.microsoft.com/office/drawing/2014/main" id="{08684167-4B29-E46E-0C3A-8F75078C3CC5}"/>
              </a:ext>
            </a:extLst>
          </p:cNvPr>
          <p:cNvPicPr>
            <a:picLocks noChangeAspect="1"/>
          </p:cNvPicPr>
          <p:nvPr/>
        </p:nvPicPr>
        <p:blipFill>
          <a:blip r:embed="rId6"/>
          <a:stretch>
            <a:fillRect/>
          </a:stretch>
        </p:blipFill>
        <p:spPr>
          <a:xfrm>
            <a:off x="53628" y="5094696"/>
            <a:ext cx="4439040" cy="1502228"/>
          </a:xfrm>
          <a:prstGeom prst="rect">
            <a:avLst/>
          </a:prstGeom>
        </p:spPr>
      </p:pic>
      <p:pic>
        <p:nvPicPr>
          <p:cNvPr id="7" name="图片 6">
            <a:extLst>
              <a:ext uri="{FF2B5EF4-FFF2-40B4-BE49-F238E27FC236}">
                <a16:creationId xmlns:a16="http://schemas.microsoft.com/office/drawing/2014/main" id="{8D29EB0D-BA0C-74B7-4336-AAFF8BEFF244}"/>
              </a:ext>
            </a:extLst>
          </p:cNvPr>
          <p:cNvPicPr>
            <a:picLocks noChangeAspect="1"/>
          </p:cNvPicPr>
          <p:nvPr/>
        </p:nvPicPr>
        <p:blipFill>
          <a:blip r:embed="rId7"/>
          <a:stretch>
            <a:fillRect/>
          </a:stretch>
        </p:blipFill>
        <p:spPr>
          <a:xfrm>
            <a:off x="8880424" y="2761012"/>
            <a:ext cx="3165952" cy="111628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M2MDljZTc5Yjk4YzE4ZDY3YjliNGQwNmUyNjU1YW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01.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3*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3*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9.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3*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1.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2.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3*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1"/>
</p:tagLst>
</file>

<file path=ppt/tags/tag116.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7.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9.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1.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22.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3.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4.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5.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6.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7.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8.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4*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9.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4*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1.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4*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2.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3.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4.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5.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4*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6.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7.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8.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4*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1.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2.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3.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4.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46.xml><?xml version="1.0" encoding="utf-8"?>
<p:tagLst xmlns:a="http://schemas.openxmlformats.org/drawingml/2006/main" xmlns:r="http://schemas.openxmlformats.org/officeDocument/2006/relationships"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47.xml><?xml version="1.0" encoding="utf-8"?>
<p:tagLst xmlns:a="http://schemas.openxmlformats.org/drawingml/2006/main" xmlns:r="http://schemas.openxmlformats.org/officeDocument/2006/relationships"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148.xml><?xml version="1.0" encoding="utf-8"?>
<p:tagLst xmlns:a="http://schemas.openxmlformats.org/drawingml/2006/main" xmlns:r="http://schemas.openxmlformats.org/officeDocument/2006/relationships"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49.xml><?xml version="1.0" encoding="utf-8"?>
<p:tagLst xmlns:a="http://schemas.openxmlformats.org/drawingml/2006/main" xmlns:r="http://schemas.openxmlformats.org/officeDocument/2006/relationships"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1.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2.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54.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5.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6.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7.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8.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9.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1.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2.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3.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65.xml><?xml version="1.0" encoding="utf-8"?>
<p:tagLst xmlns:a="http://schemas.openxmlformats.org/drawingml/2006/main" xmlns:r="http://schemas.openxmlformats.org/officeDocument/2006/relationships"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66.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7.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8.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9.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1.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2.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3.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4.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5.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6.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7.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1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8.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1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9.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1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1.xml><?xml version="1.0" encoding="utf-8"?>
<p:tagLst xmlns:a="http://schemas.openxmlformats.org/drawingml/2006/main" xmlns:r="http://schemas.openxmlformats.org/officeDocument/2006/relationships" xmlns:p="http://schemas.openxmlformats.org/presentationml/2006/main">
  <p:tag name="KSO_WM_UNIT_TYPE" val="i"/>
  <p:tag name="KSO_WM_UNIT_INDEX" val="21"/>
  <p:tag name="KSO_WM_BEAUTIFY_FLAG" val="#wm#"/>
  <p:tag name="KSO_WM_TAG_VERSION" val="3.0"/>
  <p:tag name="KSO_WM_UNIT_ID" val="_1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2.xml><?xml version="1.0" encoding="utf-8"?>
<p:tagLst xmlns:a="http://schemas.openxmlformats.org/drawingml/2006/main" xmlns:r="http://schemas.openxmlformats.org/officeDocument/2006/relationships" xmlns:p="http://schemas.openxmlformats.org/presentationml/2006/main">
  <p:tag name="KSO_WM_UNIT_TYPE" val="i"/>
  <p:tag name="KSO_WM_UNIT_INDEX" val="18"/>
  <p:tag name="KSO_WM_BEAUTIFY_FLAG" val="#wm#"/>
  <p:tag name="KSO_WM_TAG_VERSION" val="3.0"/>
  <p:tag name="KSO_WM_UNIT_ID" val="_1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3.xml><?xml version="1.0" encoding="utf-8"?>
<p:tagLst xmlns:a="http://schemas.openxmlformats.org/drawingml/2006/main" xmlns:r="http://schemas.openxmlformats.org/officeDocument/2006/relationships" xmlns:p="http://schemas.openxmlformats.org/presentationml/2006/main">
  <p:tag name="KSO_WM_UNIT_TYPE" val="i"/>
  <p:tag name="KSO_WM_UNIT_INDEX" val="22"/>
  <p:tag name="KSO_WM_BEAUTIFY_FLAG" val="#wm#"/>
  <p:tag name="KSO_WM_TAG_VERSION" val="3.0"/>
  <p:tag name="KSO_WM_UNIT_ID" val="_1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4.xml><?xml version="1.0" encoding="utf-8"?>
<p:tagLst xmlns:a="http://schemas.openxmlformats.org/drawingml/2006/main" xmlns:r="http://schemas.openxmlformats.org/officeDocument/2006/relationships" xmlns:p="http://schemas.openxmlformats.org/presentationml/2006/main">
  <p:tag name="KSO_WM_UNIT_TYPE" val="i"/>
  <p:tag name="KSO_WM_UNIT_INDEX" val="19"/>
  <p:tag name="KSO_WM_BEAUTIFY_FLAG" val="#wm#"/>
  <p:tag name="KSO_WM_TAG_VERSION" val="3.0"/>
  <p:tag name="KSO_WM_UNIT_ID" val="_1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5.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1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6.xml><?xml version="1.0" encoding="utf-8"?>
<p:tagLst xmlns:a="http://schemas.openxmlformats.org/drawingml/2006/main" xmlns:r="http://schemas.openxmlformats.org/officeDocument/2006/relationships" xmlns:p="http://schemas.openxmlformats.org/presentationml/2006/main">
  <p:tag name="KSO_WM_UNIT_TYPE" val="i"/>
  <p:tag name="KSO_WM_UNIT_INDEX" val="20"/>
  <p:tag name="KSO_WM_BEAUTIFY_FLAG" val="#wm#"/>
  <p:tag name="KSO_WM_TAG_VERSION" val="3.0"/>
  <p:tag name="KSO_WM_UNIT_ID" val="_1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7.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8.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9.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1.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192.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3.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4.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ags/tag196.xml><?xml version="1.0" encoding="utf-8"?>
<p:tagLst xmlns:a="http://schemas.openxmlformats.org/drawingml/2006/main" xmlns:r="http://schemas.openxmlformats.org/officeDocument/2006/relationships"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6322"/>
  <p:tag name="KSO_WM_TEMPLATE_CATEGORY" val="custom"/>
  <p:tag name="KSO_WM_SLIDE_INDEX" val="1"/>
  <p:tag name="KSO_WM_SLIDE_ID" val="custom20236322_1"/>
  <p:tag name="KSO_WM_TEMPLATE_MASTER_TYPE" val="0"/>
  <p:tag name="KSO_WM_SLIDE_LAYOUT" val="a_f"/>
  <p:tag name="KSO_WM_SLIDE_LAYOUT_CNT" val="1_1"/>
</p:tagLst>
</file>

<file path=ppt/tags/tag197.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汇报人：WPS"/>
  <p:tag name="KSO_WM_UNIT_ID" val="custom2023632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VALUE" val="9"/>
</p:tagLst>
</file>

<file path=ppt/tags/tag19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文档标题内容"/>
  <p:tag name="KSO_WM_UNIT_ID" val="custom20236322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ISCONTENTSTITLE" val="0"/>
  <p:tag name="KSO_WM_UNIT_VALUE" val="27"/>
</p:tagLst>
</file>

<file path=ppt/tags/tag19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left&quot;:25.28228346456694,&quot;top&quot;:85.00842254398376,&quot;width&quot;:371.29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2*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left&quot;:25.28228346456694,&quot;top&quot;:85.00842254398376,&quot;width&quot;:371.29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20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23.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2.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5.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7.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3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42.xml><?xml version="1.0" encoding="utf-8"?>
<p:tagLst xmlns:a="http://schemas.openxmlformats.org/drawingml/2006/main" xmlns:r="http://schemas.openxmlformats.org/officeDocument/2006/relationships"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6322"/>
  <p:tag name="KSO_WM_TEMPLATE_CATEGORY" val="custom"/>
  <p:tag name="KSO_WM_SLIDE_INDEX" val="9"/>
  <p:tag name="KSO_WM_SLIDE_ID" val="custom20236322_9"/>
  <p:tag name="KSO_WM_TEMPLATE_MASTER_TYPE" val="0"/>
  <p:tag name="KSO_WM_SLIDE_LAYOUT" val="a_f"/>
  <p:tag name="KSO_WM_SLIDE_LAYOUT_CNT" val="1_1"/>
</p:tagLst>
</file>

<file path=ppt/tags/tag24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谢谢您的观看"/>
  <p:tag name="KSO_WM_UNIT_ID" val="custom20236322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ISCONTENTSTITLE" val="0"/>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6322"/>
</p:tagLst>
</file>

<file path=ppt/tags/tag68.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6322"/>
</p:tagLst>
</file>

<file path=ppt/tags/tag69.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6322"/>
  <p:tag name="KSO_WM_TEMPLATE_CATEGORY" val="custom"/>
  <p:tag name="KSO_WM_TEMPLATE_MASTER_TYPE" val="0"/>
</p:tagLst>
</file>

<file path=ppt/tags/tag73.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a="http://schemas.openxmlformats.org/drawingml/2006/main" xmlns:r="http://schemas.openxmlformats.org/officeDocument/2006/relationships" xmlns:p="http://schemas.openxmlformats.org/presentationml/2006/main">
  <p:tag name="KSO_WM_UNIT_TYPE" val="i"/>
  <p:tag name="KSO_WM_UNIT_INDEX" val="21"/>
  <p:tag name="KSO_WM_BEAUTIFY_FLAG" val="#wm#"/>
  <p:tag name="KSO_WM_TAG_VERSION" val="3.0"/>
  <p:tag name="KSO_WM_UNIT_ID" val="_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a="http://schemas.openxmlformats.org/drawingml/2006/main" xmlns:r="http://schemas.openxmlformats.org/officeDocument/2006/relationships" xmlns:p="http://schemas.openxmlformats.org/presentationml/2006/main">
  <p:tag name="KSO_WM_UNIT_TYPE" val="i"/>
  <p:tag name="KSO_WM_UNIT_INDEX" val="18"/>
  <p:tag name="KSO_WM_BEAUTIFY_FLAG" val="#wm#"/>
  <p:tag name="KSO_WM_TAG_VERSION" val="3.0"/>
  <p:tag name="KSO_WM_UNIT_ID" val="_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TYPE" val="i"/>
  <p:tag name="KSO_WM_UNIT_INDEX" val="22"/>
  <p:tag name="KSO_WM_BEAUTIFY_FLAG" val="#wm#"/>
  <p:tag name="KSO_WM_TAG_VERSION" val="3.0"/>
  <p:tag name="KSO_WM_UNIT_ID" val="_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a="http://schemas.openxmlformats.org/drawingml/2006/main" xmlns:r="http://schemas.openxmlformats.org/officeDocument/2006/relationships" xmlns:p="http://schemas.openxmlformats.org/presentationml/2006/main">
  <p:tag name="KSO_WM_UNIT_TYPE" val="i"/>
  <p:tag name="KSO_WM_UNIT_INDEX" val="19"/>
  <p:tag name="KSO_WM_BEAUTIFY_FLAG" val="#wm#"/>
  <p:tag name="KSO_WM_TAG_VERSION" val="3.0"/>
  <p:tag name="KSO_WM_UNIT_ID" val="_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a="http://schemas.openxmlformats.org/drawingml/2006/main" xmlns:r="http://schemas.openxmlformats.org/officeDocument/2006/relationships" xmlns:p="http://schemas.openxmlformats.org/presentationml/2006/main">
  <p:tag name="KSO_WM_UNIT_TYPE" val="i"/>
  <p:tag name="KSO_WM_UNIT_INDEX" val="20"/>
  <p:tag name="KSO_WM_BEAUTIFY_FLAG" val="#wm#"/>
  <p:tag name="KSO_WM_TAG_VERSION" val="3.0"/>
  <p:tag name="KSO_WM_UNIT_ID" val="_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98.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科技">
      <a:dk1>
        <a:sysClr val="windowText" lastClr="000000"/>
      </a:dk1>
      <a:lt1>
        <a:sysClr val="window" lastClr="FFFFFF"/>
      </a:lt1>
      <a:dk2>
        <a:srgbClr val="001C26"/>
      </a:dk2>
      <a:lt2>
        <a:srgbClr val="FEFFFF"/>
      </a:lt2>
      <a:accent1>
        <a:srgbClr val="0BEEEE"/>
      </a:accent1>
      <a:accent2>
        <a:srgbClr val="29D783"/>
      </a:accent2>
      <a:accent3>
        <a:srgbClr val="0BAAEE"/>
      </a:accent3>
      <a:accent4>
        <a:srgbClr val="50A4E2"/>
      </a:accent4>
      <a:accent5>
        <a:srgbClr val="6183FE"/>
      </a:accent5>
      <a:accent6>
        <a:srgbClr val="9664FF"/>
      </a:accent6>
      <a:hlink>
        <a:srgbClr val="658BD5"/>
      </a:hlink>
      <a:folHlink>
        <a:srgbClr val="A16AA5"/>
      </a:folHlink>
    </a:clrScheme>
    <a:fontScheme name="自定义 21">
      <a:majorFont>
        <a:latin typeface="Arial"/>
        <a:ea typeface="汉仪雅酷黑-65J"/>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1657</Words>
  <Application>Microsoft Office PowerPoint</Application>
  <PresentationFormat>宽屏</PresentationFormat>
  <Paragraphs>91</Paragraphs>
  <Slides>18</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18</vt:i4>
      </vt:variant>
    </vt:vector>
  </HeadingPairs>
  <TitlesOfParts>
    <vt:vector size="24" baseType="lpstr">
      <vt:lpstr>微软雅黑</vt:lpstr>
      <vt:lpstr>Arial</vt:lpstr>
      <vt:lpstr>Calibri</vt:lpstr>
      <vt:lpstr>Wingdings</vt:lpstr>
      <vt:lpstr>WPS</vt:lpstr>
      <vt:lpstr>Office 主题​​</vt:lpstr>
      <vt:lpstr>Urban Transportation Network Analysis</vt:lpstr>
      <vt:lpstr>Introduction</vt:lpstr>
      <vt:lpstr>Plot graph</vt:lpstr>
      <vt:lpstr>Find routes</vt:lpstr>
      <vt:lpstr>Find highest centrality</vt:lpstr>
      <vt:lpstr>Time predict</vt:lpstr>
      <vt:lpstr>Shortest path</vt:lpstr>
      <vt:lpstr>Route efficiency</vt:lpstr>
      <vt:lpstr>Peak hours traffic analysis</vt:lpstr>
      <vt:lpstr>Bus stop utilization analysis</vt:lpstr>
      <vt:lpstr>GUI</vt:lpstr>
      <vt:lpstr>GUI</vt:lpstr>
      <vt:lpstr>main</vt:lpstr>
      <vt:lpstr>main</vt:lpstr>
      <vt:lpstr>test</vt:lpstr>
      <vt:lpstr>test</vt:lpstr>
      <vt:lpstr>Division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Pianist Henry</dc:creator>
  <cp:lastModifiedBy>Pianist Henry</cp:lastModifiedBy>
  <cp:revision>171</cp:revision>
  <dcterms:created xsi:type="dcterms:W3CDTF">2019-06-19T02:08:00Z</dcterms:created>
  <dcterms:modified xsi:type="dcterms:W3CDTF">2024-07-05T09:23:44Z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0596127DF7264B8C82DC891104215D98_11</vt:lpwstr>
  </property>
</Properties>
</file>